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40"/>
  </p:notesMasterIdLst>
  <p:sldIdLst>
    <p:sldId id="264" r:id="rId5"/>
    <p:sldId id="265" r:id="rId6"/>
    <p:sldId id="325" r:id="rId7"/>
    <p:sldId id="326" r:id="rId8"/>
    <p:sldId id="329" r:id="rId9"/>
    <p:sldId id="330" r:id="rId10"/>
    <p:sldId id="320" r:id="rId11"/>
    <p:sldId id="331" r:id="rId12"/>
    <p:sldId id="277" r:id="rId13"/>
    <p:sldId id="278" r:id="rId14"/>
    <p:sldId id="279" r:id="rId15"/>
    <p:sldId id="280" r:id="rId16"/>
    <p:sldId id="294" r:id="rId17"/>
    <p:sldId id="282" r:id="rId18"/>
    <p:sldId id="281" r:id="rId19"/>
    <p:sldId id="332" r:id="rId20"/>
    <p:sldId id="289" r:id="rId21"/>
    <p:sldId id="333" r:id="rId22"/>
    <p:sldId id="291" r:id="rId23"/>
    <p:sldId id="334" r:id="rId24"/>
    <p:sldId id="296" r:id="rId25"/>
    <p:sldId id="322" r:id="rId26"/>
    <p:sldId id="312" r:id="rId27"/>
    <p:sldId id="323" r:id="rId28"/>
    <p:sldId id="298" r:id="rId29"/>
    <p:sldId id="302" r:id="rId30"/>
    <p:sldId id="303" r:id="rId31"/>
    <p:sldId id="301" r:id="rId32"/>
    <p:sldId id="300" r:id="rId33"/>
    <p:sldId id="309" r:id="rId34"/>
    <p:sldId id="324" r:id="rId35"/>
    <p:sldId id="306" r:id="rId36"/>
    <p:sldId id="318" r:id="rId37"/>
    <p:sldId id="307" r:id="rId38"/>
    <p:sldId id="275" r:id="rId39"/>
  </p:sldIdLst>
  <p:sldSz cx="12192000" cy="6858000"/>
  <p:notesSz cx="6858000" cy="16287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Cannon" initials="CC" lastIdx="23" clrIdx="0"/>
  <p:cmAuthor id="1" name="Elizabeth Dahl" initials="ED" lastIdx="36" clrIdx="1"/>
  <p:cmAuthor id="2" name="Elyse Grossman" initials="EG" lastIdx="3" clrIdx="2"/>
  <p:cmAuthor id="3" name="Nadal, Nelia (SAMHSA/CSAP)" initials="NN("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987"/>
    <a:srgbClr val="A4A7AA"/>
    <a:srgbClr val="1C694C"/>
    <a:srgbClr val="CF352F"/>
    <a:srgbClr val="1E38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7E3E3-7D07-4A55-8689-441C36AFB69D}" v="891" dt="2022-01-07T14:45:52.8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027" y="43"/>
      </p:cViewPr>
      <p:guideLst>
        <p:guide orient="horz" pos="2160"/>
        <p:guide pos="3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Alabama</c:v>
                </c:pt>
              </c:strCache>
            </c:strRef>
          </c:tx>
          <c:dLbls>
            <c:spPr>
              <a:solidFill>
                <a:schemeClr val="accent1">
                  <a:alpha val="13000"/>
                </a:schemeClr>
              </a:solidFill>
              <a:ln>
                <a:solidFill>
                  <a:schemeClr val="accent1"/>
                </a:solidFill>
              </a:ln>
            </c:spPr>
            <c:txPr>
              <a:bodyPr/>
              <a:lstStyle/>
              <a:p>
                <a:pPr>
                  <a:defRPr sz="12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0.0%</c:formatCode>
                <c:ptCount val="10"/>
                <c:pt idx="0">
                  <c:v>0.216</c:v>
                </c:pt>
                <c:pt idx="1">
                  <c:v>0.215</c:v>
                </c:pt>
                <c:pt idx="2">
                  <c:v>0.20399999999999999</c:v>
                </c:pt>
                <c:pt idx="3">
                  <c:v>0.19400000000000001</c:v>
                </c:pt>
                <c:pt idx="4">
                  <c:v>0.19900000000000001</c:v>
                </c:pt>
                <c:pt idx="5">
                  <c:v>0.187</c:v>
                </c:pt>
                <c:pt idx="6">
                  <c:v>0.183</c:v>
                </c:pt>
                <c:pt idx="7">
                  <c:v>0.183</c:v>
                </c:pt>
                <c:pt idx="8">
                  <c:v>0.17699999999999999</c:v>
                </c:pt>
                <c:pt idx="9">
                  <c:v>0.16400000000000001</c:v>
                </c:pt>
              </c:numCache>
            </c:numRef>
          </c:val>
          <c:smooth val="0"/>
          <c:extLst>
            <c:ext xmlns:c16="http://schemas.microsoft.com/office/drawing/2014/chart" uri="{C3380CC4-5D6E-409C-BE32-E72D297353CC}">
              <c16:uniqueId val="{00000000-D606-4C57-811E-28753C2B278A}"/>
            </c:ext>
          </c:extLst>
        </c:ser>
        <c:ser>
          <c:idx val="1"/>
          <c:order val="1"/>
          <c:tx>
            <c:strRef>
              <c:f>Sheet1!$C$1</c:f>
              <c:strCache>
                <c:ptCount val="1"/>
                <c:pt idx="0">
                  <c:v>National</c:v>
                </c:pt>
              </c:strCache>
            </c:strRef>
          </c:tx>
          <c:dLbls>
            <c:spPr>
              <a:solidFill>
                <a:schemeClr val="accent2">
                  <a:alpha val="13000"/>
                </a:schemeClr>
              </a:solidFill>
              <a:ln>
                <a:solidFill>
                  <a:schemeClr val="accent2"/>
                </a:solidFill>
              </a:ln>
            </c:spPr>
            <c:txPr>
              <a:bodyPr/>
              <a:lstStyle/>
              <a:p>
                <a:pPr>
                  <a:defRPr sz="12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0.26200000000000001</c:v>
                </c:pt>
                <c:pt idx="1">
                  <c:v>0.251</c:v>
                </c:pt>
                <c:pt idx="2">
                  <c:v>0.24299999999999999</c:v>
                </c:pt>
                <c:pt idx="3">
                  <c:v>0.22700000000000001</c:v>
                </c:pt>
                <c:pt idx="4">
                  <c:v>0.22800000000000001</c:v>
                </c:pt>
                <c:pt idx="5">
                  <c:v>0.20300000000000001</c:v>
                </c:pt>
                <c:pt idx="6">
                  <c:v>0.193</c:v>
                </c:pt>
                <c:pt idx="7">
                  <c:v>0.19700000000000001</c:v>
                </c:pt>
                <c:pt idx="8">
                  <c:v>0.188</c:v>
                </c:pt>
                <c:pt idx="9">
                  <c:v>0.185</c:v>
                </c:pt>
              </c:numCache>
            </c:numRef>
          </c:val>
          <c:smooth val="0"/>
          <c:extLst>
            <c:ext xmlns:c16="http://schemas.microsoft.com/office/drawing/2014/chart" uri="{C3380CC4-5D6E-409C-BE32-E72D297353CC}">
              <c16:uniqueId val="{00000001-D606-4C57-811E-28753C2B278A}"/>
            </c:ext>
          </c:extLst>
        </c:ser>
        <c:dLbls>
          <c:dLblPos val="t"/>
          <c:showLegendKey val="0"/>
          <c:showVal val="1"/>
          <c:showCatName val="0"/>
          <c:showSerName val="0"/>
          <c:showPercent val="0"/>
          <c:showBubbleSize val="0"/>
        </c:dLbls>
        <c:marker val="1"/>
        <c:smooth val="0"/>
        <c:axId val="9305472"/>
        <c:axId val="9831552"/>
      </c:lineChart>
      <c:catAx>
        <c:axId val="9305472"/>
        <c:scaling>
          <c:orientation val="minMax"/>
        </c:scaling>
        <c:delete val="0"/>
        <c:axPos val="b"/>
        <c:numFmt formatCode="General" sourceLinked="1"/>
        <c:majorTickMark val="out"/>
        <c:minorTickMark val="none"/>
        <c:tickLblPos val="nextTo"/>
        <c:txPr>
          <a:bodyPr/>
          <a:lstStyle/>
          <a:p>
            <a:pPr>
              <a:defRPr sz="1200" b="1"/>
            </a:pPr>
            <a:endParaRPr lang="en-US"/>
          </a:p>
        </c:txPr>
        <c:crossAx val="9831552"/>
        <c:crosses val="autoZero"/>
        <c:auto val="1"/>
        <c:lblAlgn val="ctr"/>
        <c:lblOffset val="100"/>
        <c:noMultiLvlLbl val="0"/>
      </c:catAx>
      <c:valAx>
        <c:axId val="9831552"/>
        <c:scaling>
          <c:orientation val="minMax"/>
        </c:scaling>
        <c:delete val="0"/>
        <c:axPos val="l"/>
        <c:majorGridlines/>
        <c:numFmt formatCode="0.0%" sourceLinked="1"/>
        <c:majorTickMark val="out"/>
        <c:minorTickMark val="none"/>
        <c:tickLblPos val="nextTo"/>
        <c:txPr>
          <a:bodyPr/>
          <a:lstStyle/>
          <a:p>
            <a:pPr>
              <a:defRPr sz="1200" b="1"/>
            </a:pPr>
            <a:endParaRPr lang="en-US"/>
          </a:p>
        </c:txPr>
        <c:crossAx val="9305472"/>
        <c:crosses val="autoZero"/>
        <c:crossBetween val="between"/>
      </c:valAx>
    </c:plotArea>
    <c:plotVisOnly val="1"/>
    <c:dispBlanksAs val="gap"/>
    <c:showDLblsOverMax val="0"/>
  </c:chart>
  <c:spPr>
    <a:ln>
      <a:solidFill>
        <a:schemeClr val="accent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86AB6-40ED-465D-8045-FBBB0C386C13}" type="datetimeFigureOut">
              <a:rPr lang="en-US" smtClean="0"/>
              <a:pPr/>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134BD7-5DD2-432A-8F84-0E05342D6162}" type="slidenum">
              <a:rPr lang="en-US" smtClean="0"/>
              <a:pPr/>
              <a:t>‹#›</a:t>
            </a:fld>
            <a:endParaRPr lang="en-US"/>
          </a:p>
        </p:txBody>
      </p:sp>
    </p:spTree>
    <p:extLst>
      <p:ext uri="{BB962C8B-B14F-4D97-AF65-F5344CB8AC3E}">
        <p14:creationId xmlns:p14="http://schemas.microsoft.com/office/powerpoint/2010/main" val="7087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This presentation describes some of the resources that have been developed under the Sober Truth on Preventing Underage Drinking Act (STOP Act). The STOP Act requires an annual </a:t>
            </a:r>
            <a:r>
              <a:rPr lang="en-US" sz="1400" i="1" kern="1200">
                <a:solidFill>
                  <a:schemeClr val="tx1"/>
                </a:solidFill>
                <a:effectLst/>
                <a:latin typeface="+mn-lt"/>
                <a:ea typeface="+mn-ea"/>
                <a:cs typeface="+mn-cs"/>
              </a:rPr>
              <a:t>Report to Congress on the Prevention and Reduction of Underage Drinking</a:t>
            </a:r>
            <a:r>
              <a:rPr lang="en-US" sz="1400" i="0" kern="1200">
                <a:solidFill>
                  <a:schemeClr val="tx1"/>
                </a:solidFill>
                <a:effectLst/>
                <a:latin typeface="+mn-lt"/>
                <a:ea typeface="+mn-ea"/>
                <a:cs typeface="+mn-cs"/>
              </a:rPr>
              <a:t>.</a:t>
            </a:r>
            <a:r>
              <a:rPr lang="en-US" sz="1400" i="1" kern="1200">
                <a:solidFill>
                  <a:schemeClr val="tx1"/>
                </a:solidFill>
                <a:effectLst/>
                <a:latin typeface="+mn-lt"/>
                <a:ea typeface="+mn-ea"/>
                <a:cs typeface="+mn-cs"/>
              </a:rPr>
              <a:t> </a:t>
            </a:r>
            <a:r>
              <a:rPr lang="en-US" sz="1400" kern="1200">
                <a:solidFill>
                  <a:schemeClr val="tx1"/>
                </a:solidFill>
                <a:effectLst/>
                <a:latin typeface="+mn-lt"/>
                <a:ea typeface="+mn-ea"/>
                <a:cs typeface="+mn-cs"/>
              </a:rPr>
              <a:t>It also requires individual </a:t>
            </a:r>
            <a:r>
              <a:rPr lang="en-US" sz="1400" i="1" kern="1200">
                <a:solidFill>
                  <a:schemeClr val="tx1"/>
                </a:solidFill>
                <a:effectLst/>
                <a:latin typeface="+mn-lt"/>
                <a:ea typeface="+mn-ea"/>
                <a:cs typeface="+mn-cs"/>
              </a:rPr>
              <a:t>State Reports</a:t>
            </a:r>
            <a:r>
              <a:rPr lang="en-US" sz="1400" kern="1200">
                <a:solidFill>
                  <a:schemeClr val="tx1"/>
                </a:solidFill>
                <a:effectLst/>
                <a:latin typeface="+mn-lt"/>
                <a:ea typeface="+mn-ea"/>
                <a:cs typeface="+mn-cs"/>
              </a:rPr>
              <a:t> for the 50 states and the District of Columbia.</a:t>
            </a:r>
            <a:r>
              <a:rPr lang="en-US" sz="1400"/>
              <a:t> And third, it requires an annual report on </a:t>
            </a:r>
            <a:r>
              <a:rPr lang="en-US" sz="1400" i="1"/>
              <a:t>State Performance &amp; Best Practices for the Prevention and Reduction of Underage Drinking.</a:t>
            </a:r>
            <a:endParaRPr lang="en-US" sz="1400" kern="1200">
              <a:solidFill>
                <a:schemeClr val="tx1"/>
              </a:solidFill>
              <a:effectLst/>
              <a:highlight>
                <a:srgbClr val="FFFF00"/>
              </a:highlight>
              <a:latin typeface="+mn-lt"/>
              <a:cs typeface="Calibri"/>
            </a:endParaRPr>
          </a:p>
          <a:p>
            <a:endParaRPr lang="en-US" sz="1400" i="1"/>
          </a:p>
          <a:p>
            <a:r>
              <a:rPr lang="en-US" sz="1400" kern="1200">
                <a:solidFill>
                  <a:schemeClr val="tx1"/>
                </a:solidFill>
                <a:effectLst/>
                <a:latin typeface="+mn-lt"/>
                <a:ea typeface="+mn-ea"/>
                <a:cs typeface="+mn-cs"/>
              </a:rPr>
              <a:t>The introductory section of the presentation will briefly describe the general contents of the </a:t>
            </a:r>
            <a:r>
              <a:rPr lang="en-US" sz="1400" i="1" kern="1200">
                <a:solidFill>
                  <a:schemeClr val="tx1"/>
                </a:solidFill>
                <a:effectLst/>
                <a:latin typeface="+mn-lt"/>
                <a:ea typeface="+mn-ea"/>
                <a:cs typeface="+mn-cs"/>
              </a:rPr>
              <a:t>Report to Congress, </a:t>
            </a:r>
            <a:r>
              <a:rPr lang="en-US" sz="1400" kern="1200">
                <a:solidFill>
                  <a:schemeClr val="tx1"/>
                </a:solidFill>
                <a:effectLst/>
                <a:latin typeface="+mn-lt"/>
                <a:ea typeface="+mn-ea"/>
                <a:cs typeface="+mn-cs"/>
              </a:rPr>
              <a:t>highlighting some of the more important information appearing in the Report.</a:t>
            </a:r>
          </a:p>
          <a:p>
            <a:endParaRPr lang="en-US"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The main section focuses on the Alabama </a:t>
            </a:r>
            <a:r>
              <a:rPr lang="en-US" sz="1400"/>
              <a:t>2021 </a:t>
            </a:r>
            <a:r>
              <a:rPr lang="en-US" sz="1400" i="1" kern="1200">
                <a:solidFill>
                  <a:schemeClr val="tx1"/>
                </a:solidFill>
                <a:effectLst/>
                <a:latin typeface="+mn-lt"/>
                <a:ea typeface="+mn-ea"/>
                <a:cs typeface="+mn-cs"/>
              </a:rPr>
              <a:t>State Report</a:t>
            </a:r>
            <a:r>
              <a:rPr lang="en-US" sz="1400" kern="1200">
                <a:solidFill>
                  <a:schemeClr val="tx1"/>
                </a:solidFill>
                <a:effectLst/>
                <a:latin typeface="+mn-lt"/>
                <a:ea typeface="+mn-ea"/>
                <a:cs typeface="+mn-cs"/>
              </a:rPr>
              <a:t>, and includes highlights of underage drinking data, legal policies, enforcement, prevention activities, and expenditures, including data </a:t>
            </a:r>
            <a:r>
              <a:rPr lang="en-US" sz="1400" i="0" kern="1200">
                <a:solidFill>
                  <a:schemeClr val="tx1"/>
                </a:solidFill>
                <a:effectLst/>
                <a:latin typeface="+mn-lt"/>
                <a:ea typeface="+mn-ea"/>
                <a:cs typeface="+mn-cs"/>
              </a:rPr>
              <a:t>taken from Alabama’s responses to the </a:t>
            </a:r>
            <a:r>
              <a:rPr lang="en-US" sz="1400"/>
              <a:t>2020</a:t>
            </a:r>
            <a:r>
              <a:rPr lang="en-US" sz="1400" i="0" kern="1200">
                <a:solidFill>
                  <a:schemeClr val="tx1"/>
                </a:solidFill>
                <a:effectLst/>
                <a:latin typeface="+mn-lt"/>
                <a:ea typeface="+mn-ea"/>
                <a:cs typeface="+mn-cs"/>
              </a:rPr>
              <a:t> STOP Act </a:t>
            </a:r>
            <a:r>
              <a:rPr lang="en-US" sz="1400" i="1" kern="1200">
                <a:solidFill>
                  <a:schemeClr val="tx1"/>
                </a:solidFill>
                <a:effectLst/>
                <a:latin typeface="+mn-lt"/>
                <a:ea typeface="+mn-ea"/>
                <a:cs typeface="+mn-cs"/>
              </a:rPr>
              <a:t>State Survey</a:t>
            </a:r>
            <a:r>
              <a:rPr lang="en-US" sz="1400" kern="1200">
                <a:solidFill>
                  <a:schemeClr val="tx1"/>
                </a:solidFill>
                <a:effectLst/>
                <a:latin typeface="+mn-lt"/>
                <a:ea typeface="+mn-ea"/>
                <a:cs typeface="+mn-cs"/>
              </a:rPr>
              <a:t>. It also includes national comparisons taken from the </a:t>
            </a:r>
            <a:r>
              <a:rPr lang="en-US" sz="1400" i="1" kern="1200">
                <a:solidFill>
                  <a:schemeClr val="tx1"/>
                </a:solidFill>
                <a:effectLst/>
                <a:latin typeface="+mn-lt"/>
                <a:ea typeface="+mn-ea"/>
                <a:cs typeface="+mn-cs"/>
              </a:rPr>
              <a:t>State Performance and Best Practices Report.</a:t>
            </a:r>
          </a:p>
          <a:p>
            <a:endParaRPr lang="en-US"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The Interagency Coordinating Committee for the Prevention of Underage Drinking, or ICCPUD, is responsible for the creation of these resources. The STOP Act established this committee of designated federal agencies to coordinate the federal approach to preventing underage drinking. </a:t>
            </a:r>
          </a:p>
        </p:txBody>
      </p:sp>
      <p:sp>
        <p:nvSpPr>
          <p:cNvPr id="4" name="Slide Number Placeholder 3"/>
          <p:cNvSpPr>
            <a:spLocks noGrp="1"/>
          </p:cNvSpPr>
          <p:nvPr>
            <p:ph type="sldNum" sz="quarter" idx="10"/>
          </p:nvPr>
        </p:nvSpPr>
        <p:spPr/>
        <p:txBody>
          <a:bodyPr/>
          <a:lstStyle/>
          <a:p>
            <a:fld id="{EB134BD7-5DD2-432A-8F84-0E05342D6162}" type="slidenum">
              <a:rPr lang="en-US" smtClean="0"/>
              <a:pPr/>
              <a:t>1</a:t>
            </a:fld>
            <a:endParaRPr lang="en-US"/>
          </a:p>
        </p:txBody>
      </p:sp>
    </p:spTree>
    <p:extLst>
      <p:ext uri="{BB962C8B-B14F-4D97-AF65-F5344CB8AC3E}">
        <p14:creationId xmlns:p14="http://schemas.microsoft.com/office/powerpoint/2010/main" val="365806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b="0" i="0">
                <a:solidFill>
                  <a:srgbClr val="444444"/>
                </a:solidFill>
                <a:effectLst/>
                <a:latin typeface="Calibri" panose="020F0502020204030204" pitchFamily="34" charset="0"/>
              </a:rPr>
              <a:t>Each state report includes data on 26 underage drinking policies, programs, and practices in 6 main categories: </a:t>
            </a:r>
          </a:p>
          <a:p>
            <a:endParaRPr lang="en-US" sz="1400" b="0" i="0">
              <a:solidFill>
                <a:srgbClr val="444444"/>
              </a:solidFill>
              <a:effectLst/>
              <a:latin typeface="Calibri" panose="020F0502020204030204" pitchFamily="34" charset="0"/>
            </a:endParaRPr>
          </a:p>
          <a:p>
            <a:r>
              <a:rPr lang="en-US" sz="1400" b="0" i="0">
                <a:solidFill>
                  <a:srgbClr val="444444"/>
                </a:solidFill>
                <a:effectLst/>
                <a:latin typeface="Calibri" panose="020F0502020204030204" pitchFamily="34" charset="0"/>
              </a:rPr>
              <a:t>1. Underage possession or purchase of alcohol </a:t>
            </a:r>
          </a:p>
          <a:p>
            <a:r>
              <a:rPr lang="en-US" sz="1400" b="0" i="0">
                <a:solidFill>
                  <a:srgbClr val="444444"/>
                </a:solidFill>
                <a:effectLst/>
                <a:latin typeface="Calibri" panose="020F0502020204030204" pitchFamily="34" charset="0"/>
              </a:rPr>
              <a:t>	-Underage possession </a:t>
            </a:r>
          </a:p>
          <a:p>
            <a:r>
              <a:rPr lang="en-US" sz="1400" b="0" i="0">
                <a:solidFill>
                  <a:srgbClr val="444444"/>
                </a:solidFill>
                <a:effectLst/>
                <a:latin typeface="Calibri" panose="020F0502020204030204" pitchFamily="34" charset="0"/>
              </a:rPr>
              <a:t>	-Underage consumption </a:t>
            </a:r>
          </a:p>
          <a:p>
            <a:r>
              <a:rPr lang="en-US" sz="1400" b="0" i="0">
                <a:solidFill>
                  <a:srgbClr val="444444"/>
                </a:solidFill>
                <a:effectLst/>
                <a:latin typeface="Calibri" panose="020F0502020204030204" pitchFamily="34" charset="0"/>
              </a:rPr>
              <a:t>	-Internal possession by minors </a:t>
            </a:r>
          </a:p>
          <a:p>
            <a:r>
              <a:rPr lang="en-US" sz="1400" b="0" i="0">
                <a:solidFill>
                  <a:srgbClr val="444444"/>
                </a:solidFill>
                <a:effectLst/>
                <a:latin typeface="Calibri" panose="020F0502020204030204" pitchFamily="34" charset="0"/>
              </a:rPr>
              <a:t>	-Underage purchase and attempted purchase </a:t>
            </a:r>
          </a:p>
          <a:p>
            <a:r>
              <a:rPr lang="en-US" sz="1400" b="0" i="0">
                <a:solidFill>
                  <a:srgbClr val="444444"/>
                </a:solidFill>
                <a:effectLst/>
                <a:latin typeface="Calibri" panose="020F0502020204030204" pitchFamily="34" charset="0"/>
              </a:rPr>
              <a:t>	-False identification </a:t>
            </a:r>
          </a:p>
          <a:p>
            <a:r>
              <a:rPr lang="en-US" sz="1400" b="0" i="0">
                <a:solidFill>
                  <a:srgbClr val="444444"/>
                </a:solidFill>
                <a:effectLst/>
                <a:latin typeface="Calibri" panose="020F0502020204030204" pitchFamily="34" charset="0"/>
              </a:rPr>
              <a:t>2. Underage Drinking and Driving </a:t>
            </a:r>
          </a:p>
          <a:p>
            <a:r>
              <a:rPr lang="en-US" sz="1400" b="0" i="0">
                <a:solidFill>
                  <a:srgbClr val="444444"/>
                </a:solidFill>
                <a:effectLst/>
                <a:latin typeface="Calibri" panose="020F0502020204030204" pitchFamily="34" charset="0"/>
              </a:rPr>
              <a:t>	-Youth blood alcohol concentration (BAC) limits </a:t>
            </a:r>
          </a:p>
          <a:p>
            <a:r>
              <a:rPr lang="en-US" sz="1400" b="0" i="0">
                <a:solidFill>
                  <a:srgbClr val="444444"/>
                </a:solidFill>
                <a:effectLst/>
                <a:latin typeface="Calibri" panose="020F0502020204030204" pitchFamily="34" charset="0"/>
              </a:rPr>
              <a:t>	-Loss of driving privileges for alcohol violations by minors </a:t>
            </a:r>
          </a:p>
          <a:p>
            <a:r>
              <a:rPr lang="en-US" sz="1400" b="0" i="0">
                <a:solidFill>
                  <a:srgbClr val="444444"/>
                </a:solidFill>
                <a:effectLst/>
                <a:latin typeface="Calibri" panose="020F0502020204030204" pitchFamily="34" charset="0"/>
              </a:rPr>
              <a:t>	-Graduated driver’s licenses </a:t>
            </a:r>
          </a:p>
          <a:p>
            <a:r>
              <a:rPr lang="en-US" sz="1400" b="0" i="0">
                <a:solidFill>
                  <a:srgbClr val="444444"/>
                </a:solidFill>
                <a:effectLst/>
                <a:latin typeface="Calibri" panose="020F0502020204030204" pitchFamily="34" charset="0"/>
              </a:rPr>
              <a:t>3. Alcohol Availability </a:t>
            </a:r>
          </a:p>
          <a:p>
            <a:r>
              <a:rPr lang="en-US" sz="1400" b="0" i="0">
                <a:solidFill>
                  <a:srgbClr val="444444"/>
                </a:solidFill>
                <a:effectLst/>
                <a:latin typeface="Calibri" panose="020F0502020204030204" pitchFamily="34" charset="0"/>
              </a:rPr>
              <a:t>	-Furnishing of alcohol to minors </a:t>
            </a:r>
          </a:p>
          <a:p>
            <a:r>
              <a:rPr lang="en-US" sz="1400" b="0" i="0">
                <a:solidFill>
                  <a:srgbClr val="444444"/>
                </a:solidFill>
                <a:effectLst/>
                <a:latin typeface="Calibri" panose="020F0502020204030204" pitchFamily="34" charset="0"/>
              </a:rPr>
              <a:t>	-Responsible beverage service </a:t>
            </a:r>
          </a:p>
          <a:p>
            <a:r>
              <a:rPr lang="en-US" sz="1400" b="0" i="0">
                <a:solidFill>
                  <a:srgbClr val="444444"/>
                </a:solidFill>
                <a:effectLst/>
                <a:latin typeface="Calibri" panose="020F0502020204030204" pitchFamily="34" charset="0"/>
              </a:rPr>
              <a:t>	-Minimum ages for off-premises sellers </a:t>
            </a:r>
          </a:p>
          <a:p>
            <a:r>
              <a:rPr lang="en-US" sz="1400" b="0" i="0">
                <a:solidFill>
                  <a:srgbClr val="444444"/>
                </a:solidFill>
                <a:effectLst/>
                <a:latin typeface="Calibri" panose="020F0502020204030204" pitchFamily="34" charset="0"/>
              </a:rPr>
              <a:t>	-Minimum ages for on-premises servers and bartenders </a:t>
            </a:r>
          </a:p>
          <a:p>
            <a:r>
              <a:rPr lang="en-US" sz="1400" b="0" i="0">
                <a:solidFill>
                  <a:srgbClr val="444444"/>
                </a:solidFill>
                <a:effectLst/>
                <a:latin typeface="Calibri" panose="020F0502020204030204" pitchFamily="34" charset="0"/>
              </a:rPr>
              <a:t>	-Outlet siting near schools </a:t>
            </a:r>
          </a:p>
          <a:p>
            <a:r>
              <a:rPr lang="en-US" sz="1400" b="0" i="0">
                <a:solidFill>
                  <a:srgbClr val="444444"/>
                </a:solidFill>
                <a:effectLst/>
                <a:latin typeface="Calibri" panose="020F0502020204030204" pitchFamily="34" charset="0"/>
              </a:rPr>
              <a:t>	-Dram shop liability </a:t>
            </a:r>
          </a:p>
          <a:p>
            <a:r>
              <a:rPr lang="en-US" sz="1400" b="0" i="0">
                <a:solidFill>
                  <a:srgbClr val="444444"/>
                </a:solidFill>
                <a:effectLst/>
                <a:latin typeface="Calibri" panose="020F0502020204030204" pitchFamily="34" charset="0"/>
              </a:rPr>
              <a:t>	-Social host liability </a:t>
            </a:r>
          </a:p>
          <a:p>
            <a:r>
              <a:rPr lang="en-US" sz="1400" b="0" i="0">
                <a:solidFill>
                  <a:srgbClr val="444444"/>
                </a:solidFill>
                <a:effectLst/>
                <a:latin typeface="Calibri" panose="020F0502020204030204" pitchFamily="34" charset="0"/>
              </a:rPr>
              <a:t>	-Hosting underage drinking parties </a:t>
            </a:r>
          </a:p>
          <a:p>
            <a:r>
              <a:rPr lang="en-US" sz="1400" b="0" i="0">
                <a:solidFill>
                  <a:srgbClr val="444444"/>
                </a:solidFill>
                <a:effectLst/>
                <a:latin typeface="Calibri" panose="020F0502020204030204" pitchFamily="34" charset="0"/>
              </a:rPr>
              <a:t>	-Keg registration </a:t>
            </a:r>
          </a:p>
          <a:p>
            <a:r>
              <a:rPr lang="en-US" sz="1400" b="0" i="0">
                <a:solidFill>
                  <a:srgbClr val="444444"/>
                </a:solidFill>
                <a:effectLst/>
                <a:latin typeface="Calibri" panose="020F0502020204030204" pitchFamily="34" charset="0"/>
              </a:rPr>
              <a:t>	-High-proof grain alcoholic beverages </a:t>
            </a:r>
          </a:p>
          <a:p>
            <a:r>
              <a:rPr lang="en-US" sz="1400" b="0" i="0">
                <a:solidFill>
                  <a:srgbClr val="444444"/>
                </a:solidFill>
                <a:effectLst/>
                <a:latin typeface="Calibri" panose="020F0502020204030204" pitchFamily="34" charset="0"/>
              </a:rPr>
              <a:t>4. Sales and Delivery to Consumers at Home </a:t>
            </a:r>
          </a:p>
          <a:p>
            <a:r>
              <a:rPr lang="en-US" sz="1400" b="0" i="0">
                <a:solidFill>
                  <a:srgbClr val="444444"/>
                </a:solidFill>
                <a:effectLst/>
                <a:latin typeface="Calibri" panose="020F0502020204030204" pitchFamily="34" charset="0"/>
              </a:rPr>
              <a:t>	-Retailer interstate shipment </a:t>
            </a:r>
          </a:p>
          <a:p>
            <a:r>
              <a:rPr lang="en-US" sz="1400" b="0" i="0">
                <a:solidFill>
                  <a:srgbClr val="444444"/>
                </a:solidFill>
                <a:effectLst/>
                <a:latin typeface="Calibri" panose="020F0502020204030204" pitchFamily="34" charset="0"/>
              </a:rPr>
              <a:t>	-Direct sales/shipments </a:t>
            </a:r>
          </a:p>
          <a:p>
            <a:r>
              <a:rPr lang="en-US" sz="1400" b="0" i="0">
                <a:solidFill>
                  <a:srgbClr val="444444"/>
                </a:solidFill>
                <a:effectLst/>
                <a:latin typeface="Calibri" panose="020F0502020204030204" pitchFamily="34" charset="0"/>
              </a:rPr>
              <a:t>	-Home delivery </a:t>
            </a:r>
          </a:p>
          <a:p>
            <a:r>
              <a:rPr lang="en-US" sz="1400" b="0" i="0">
                <a:solidFill>
                  <a:srgbClr val="444444"/>
                </a:solidFill>
                <a:effectLst/>
                <a:latin typeface="Calibri" panose="020F0502020204030204" pitchFamily="34" charset="0"/>
              </a:rPr>
              <a:t>5. Alcohol Pricing </a:t>
            </a:r>
          </a:p>
          <a:p>
            <a:r>
              <a:rPr lang="en-US" sz="1400" b="0" i="0">
                <a:solidFill>
                  <a:srgbClr val="444444"/>
                </a:solidFill>
                <a:effectLst/>
                <a:latin typeface="Calibri" panose="020F0502020204030204" pitchFamily="34" charset="0"/>
              </a:rPr>
              <a:t>	-Alcohol taxes </a:t>
            </a:r>
          </a:p>
          <a:p>
            <a:r>
              <a:rPr lang="en-US" sz="1400" b="0" i="0">
                <a:solidFill>
                  <a:srgbClr val="444444"/>
                </a:solidFill>
                <a:effectLst/>
                <a:latin typeface="Calibri" panose="020F0502020204030204" pitchFamily="34" charset="0"/>
              </a:rPr>
              <a:t>	-Drink specials </a:t>
            </a:r>
          </a:p>
          <a:p>
            <a:r>
              <a:rPr lang="en-US" sz="1400" b="0" i="0">
                <a:solidFill>
                  <a:srgbClr val="444444"/>
                </a:solidFill>
                <a:effectLst/>
                <a:latin typeface="Calibri" panose="020F0502020204030204" pitchFamily="34" charset="0"/>
              </a:rPr>
              <a:t>	-Wholesale pricing </a:t>
            </a:r>
          </a:p>
          <a:p>
            <a:r>
              <a:rPr lang="en-US" sz="1400" b="0" i="0">
                <a:solidFill>
                  <a:srgbClr val="444444"/>
                </a:solidFill>
                <a:effectLst/>
                <a:latin typeface="Calibri" panose="020F0502020204030204" pitchFamily="34" charset="0"/>
              </a:rPr>
              <a:t>6. Enforcement Policies </a:t>
            </a:r>
          </a:p>
          <a:p>
            <a:r>
              <a:rPr lang="en-US" sz="1400" b="0" i="0">
                <a:solidFill>
                  <a:srgbClr val="444444"/>
                </a:solidFill>
                <a:effectLst/>
                <a:latin typeface="Calibri" panose="020F0502020204030204" pitchFamily="34" charset="0"/>
              </a:rPr>
              <a:t>	-Compliance check protocols </a:t>
            </a:r>
          </a:p>
          <a:p>
            <a:r>
              <a:rPr lang="en-US" sz="1400" b="0" i="0">
                <a:solidFill>
                  <a:srgbClr val="444444"/>
                </a:solidFill>
                <a:effectLst/>
                <a:latin typeface="Calibri" panose="020F0502020204030204" pitchFamily="34" charset="0"/>
              </a:rPr>
              <a:t>	-Penalty guidelines for sales to minors</a:t>
            </a:r>
            <a:endParaRPr lang="en-US" sz="800"/>
          </a:p>
        </p:txBody>
      </p:sp>
      <p:sp>
        <p:nvSpPr>
          <p:cNvPr id="4" name="Slide Number Placeholder 3"/>
          <p:cNvSpPr>
            <a:spLocks noGrp="1"/>
          </p:cNvSpPr>
          <p:nvPr>
            <p:ph type="sldNum" sz="quarter" idx="10"/>
          </p:nvPr>
        </p:nvSpPr>
        <p:spPr/>
        <p:txBody>
          <a:bodyPr/>
          <a:lstStyle/>
          <a:p>
            <a:fld id="{EB134BD7-5DD2-432A-8F84-0E05342D6162}" type="slidenum">
              <a:rPr lang="en-US" smtClean="0"/>
              <a:pPr/>
              <a:t>10</a:t>
            </a:fld>
            <a:endParaRPr lang="en-US"/>
          </a:p>
        </p:txBody>
      </p:sp>
    </p:spTree>
    <p:extLst>
      <p:ext uri="{BB962C8B-B14F-4D97-AF65-F5344CB8AC3E}">
        <p14:creationId xmlns:p14="http://schemas.microsoft.com/office/powerpoint/2010/main" val="276308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Each state report includes data</a:t>
            </a:r>
            <a:r>
              <a:rPr lang="en-US" sz="1400" baseline="0"/>
              <a:t> collected by the annual STOP Act State Survey, including:</a:t>
            </a:r>
          </a:p>
          <a:p>
            <a:endParaRPr lang="en-US" sz="1400" baseline="0"/>
          </a:p>
          <a:p>
            <a:pPr marL="800100" lvl="2" indent="-342900">
              <a:buFont typeface="Wingdings" panose="05000000000000000000" pitchFamily="2" charset="2"/>
              <a:buChar char="Ø"/>
            </a:pPr>
            <a:r>
              <a:rPr lang="en-US" sz="1400"/>
              <a:t>Enforcement of underage drinking laws</a:t>
            </a:r>
          </a:p>
          <a:p>
            <a:pPr marL="800100" lvl="2" indent="-342900">
              <a:buFont typeface="Wingdings" panose="05000000000000000000" pitchFamily="2" charset="2"/>
              <a:buChar char="Ø"/>
            </a:pPr>
            <a:r>
              <a:rPr lang="en-US" sz="1400"/>
              <a:t>Prevention programs</a:t>
            </a:r>
          </a:p>
          <a:p>
            <a:pPr marL="800100" lvl="2" indent="-342900">
              <a:buFont typeface="Wingdings" panose="05000000000000000000" pitchFamily="2" charset="2"/>
              <a:buChar char="Ø"/>
            </a:pPr>
            <a:r>
              <a:rPr lang="en-US" sz="1400"/>
              <a:t>Best practices &amp; collaborations to prevent</a:t>
            </a:r>
            <a:r>
              <a:rPr lang="en-US" sz="1400" baseline="0"/>
              <a:t> and reduce underage drinking</a:t>
            </a:r>
            <a:endParaRPr lang="en-US" sz="1400"/>
          </a:p>
          <a:p>
            <a:pPr marL="800100" lvl="2" indent="-342900">
              <a:buFont typeface="Wingdings" panose="05000000000000000000" pitchFamily="2" charset="2"/>
              <a:buChar char="Ø"/>
            </a:pPr>
            <a:r>
              <a:rPr lang="en-US" sz="1400"/>
              <a:t>State expenditures for</a:t>
            </a:r>
            <a:r>
              <a:rPr lang="en-US" sz="1400" baseline="0"/>
              <a:t> the prevention of underage drinking</a:t>
            </a:r>
            <a:endParaRPr lang="en-US" sz="1400"/>
          </a:p>
          <a:p>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11</a:t>
            </a:fld>
            <a:endParaRPr lang="en-US"/>
          </a:p>
        </p:txBody>
      </p:sp>
    </p:spTree>
    <p:extLst>
      <p:ext uri="{BB962C8B-B14F-4D97-AF65-F5344CB8AC3E}">
        <p14:creationId xmlns:p14="http://schemas.microsoft.com/office/powerpoint/2010/main" val="2866647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The</a:t>
            </a:r>
            <a:r>
              <a:rPr lang="en-US" sz="1400" baseline="0"/>
              <a:t> following slides offer highlights from the Alabama State Report. </a:t>
            </a:r>
          </a:p>
          <a:p>
            <a:r>
              <a:rPr lang="en-US" sz="1400" baseline="0"/>
              <a:t> </a:t>
            </a:r>
          </a:p>
          <a:p>
            <a:r>
              <a:rPr lang="en-US" sz="1400" baseline="0"/>
              <a:t>To put the Alabama data into context, comparable data at the national level are provided.</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12</a:t>
            </a:fld>
            <a:endParaRPr lang="en-US"/>
          </a:p>
        </p:txBody>
      </p:sp>
    </p:spTree>
    <p:extLst>
      <p:ext uri="{BB962C8B-B14F-4D97-AF65-F5344CB8AC3E}">
        <p14:creationId xmlns:p14="http://schemas.microsoft.com/office/powerpoint/2010/main" val="408396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Alabama</a:t>
            </a:r>
            <a:r>
              <a:rPr lang="en-US" sz="1400" baseline="0"/>
              <a:t> population data and adult and underage drinking rates</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13</a:t>
            </a:fld>
            <a:endParaRPr lang="en-US"/>
          </a:p>
        </p:txBody>
      </p:sp>
    </p:spTree>
    <p:extLst>
      <p:ext uri="{BB962C8B-B14F-4D97-AF65-F5344CB8AC3E}">
        <p14:creationId xmlns:p14="http://schemas.microsoft.com/office/powerpoint/2010/main" val="139835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Data on this chart were obtained from special analyses of the National Survey on Drug Use and Health by SAMHSA's Center for Behavioral Health Statistics and Quality, 2010-2019.</a:t>
            </a:r>
          </a:p>
          <a:p>
            <a:r>
              <a:rPr lang="en-US" sz="1200" kern="1200">
                <a:solidFill>
                  <a:schemeClr val="tx1"/>
                </a:solidFill>
                <a:effectLst/>
                <a:latin typeface="+mn-lt"/>
                <a:ea typeface="+mn-ea"/>
                <a:cs typeface="+mn-cs"/>
              </a:rPr>
              <a:t> </a:t>
            </a:r>
          </a:p>
          <a:p>
            <a:r>
              <a:rPr lang="en-US" sz="1400"/>
              <a:t>Past</a:t>
            </a:r>
            <a:r>
              <a:rPr lang="en-US" sz="1400" baseline="0"/>
              <a:t> month underage alcohol use from Alabama and nationally, 2010 to 2019.</a:t>
            </a:r>
            <a:endParaRPr lang="en-US" sz="1400"/>
          </a:p>
          <a:p>
            <a:endParaRPr lang="en-US">
              <a:cs typeface="Calibri"/>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14</a:t>
            </a:fld>
            <a:endParaRPr lang="en-US"/>
          </a:p>
        </p:txBody>
      </p:sp>
    </p:spTree>
    <p:extLst>
      <p:ext uri="{BB962C8B-B14F-4D97-AF65-F5344CB8AC3E}">
        <p14:creationId xmlns:p14="http://schemas.microsoft.com/office/powerpoint/2010/main" val="277436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a:t>This slide shows a description of Alabama’s policy addressing the use of false ID for obtaining alcohol.</a:t>
            </a:r>
            <a:endParaRPr lang="en-US" sz="1400"/>
          </a:p>
          <a:p>
            <a:endParaRPr lang="en-US" sz="1400"/>
          </a:p>
          <a:p>
            <a:r>
              <a:rPr lang="en-US" sz="2000" b="0" i="0">
                <a:solidFill>
                  <a:srgbClr val="444444"/>
                </a:solidFill>
                <a:effectLst/>
                <a:latin typeface="Calibri" panose="020F0502020204030204" pitchFamily="34" charset="0"/>
              </a:rPr>
              <a:t>Each state report contains summary descriptions of 26 underage drinking prevention policies, programs, and practices (as described previously).</a:t>
            </a:r>
          </a:p>
          <a:p>
            <a:endParaRPr lang="en-US" sz="1400" baseline="0"/>
          </a:p>
          <a:p>
            <a:r>
              <a:rPr lang="en-US" sz="1400" baseline="0"/>
              <a:t>Each policy has been analyzed using a number of variables for comparison purposes. </a:t>
            </a:r>
          </a:p>
        </p:txBody>
      </p:sp>
      <p:sp>
        <p:nvSpPr>
          <p:cNvPr id="4" name="Slide Number Placeholder 3"/>
          <p:cNvSpPr>
            <a:spLocks noGrp="1"/>
          </p:cNvSpPr>
          <p:nvPr>
            <p:ph type="sldNum" sz="quarter" idx="10"/>
          </p:nvPr>
        </p:nvSpPr>
        <p:spPr/>
        <p:txBody>
          <a:bodyPr/>
          <a:lstStyle/>
          <a:p>
            <a:fld id="{EB134BD7-5DD2-432A-8F84-0E05342D6162}" type="slidenum">
              <a:rPr lang="en-US" smtClean="0"/>
              <a:pPr/>
              <a:t>15</a:t>
            </a:fld>
            <a:endParaRPr lang="en-US"/>
          </a:p>
        </p:txBody>
      </p:sp>
    </p:spTree>
    <p:extLst>
      <p:ext uri="{BB962C8B-B14F-4D97-AF65-F5344CB8AC3E}">
        <p14:creationId xmlns:p14="http://schemas.microsoft.com/office/powerpoint/2010/main" val="1803018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50"/>
              <a:t>This is the </a:t>
            </a:r>
            <a:r>
              <a:rPr lang="en-US" sz="1050" baseline="0"/>
              <a:t>national picture of false ID laws, </a:t>
            </a:r>
            <a:r>
              <a:rPr lang="en-US" sz="1050" kern="1200">
                <a:solidFill>
                  <a:schemeClr val="tx1"/>
                </a:solidFill>
                <a:effectLst/>
                <a:latin typeface="+mn-lt"/>
                <a:ea typeface="+mn-ea"/>
                <a:cs typeface="+mn-cs"/>
              </a:rPr>
              <a:t>found in </a:t>
            </a:r>
            <a:r>
              <a:rPr lang="en-US" sz="1400" b="0" i="0">
                <a:solidFill>
                  <a:srgbClr val="444444"/>
                </a:solidFill>
                <a:effectLst/>
                <a:latin typeface="Calibri" panose="020F0502020204030204" pitchFamily="34" charset="0"/>
              </a:rPr>
              <a:t>Chapter 2 of the </a:t>
            </a:r>
            <a:r>
              <a:rPr lang="en-US" sz="1400" b="0" i="1">
                <a:solidFill>
                  <a:srgbClr val="444444"/>
                </a:solidFill>
                <a:effectLst/>
                <a:latin typeface="Calibri" panose="020F0502020204030204" pitchFamily="34" charset="0"/>
              </a:rPr>
              <a:t>State Performance &amp; Best Practices </a:t>
            </a:r>
            <a:r>
              <a:rPr lang="en-US" sz="1400" b="0" i="0">
                <a:solidFill>
                  <a:srgbClr val="444444"/>
                </a:solidFill>
                <a:effectLst/>
                <a:latin typeface="Calibri" panose="020F0502020204030204" pitchFamily="34" charset="0"/>
              </a:rPr>
              <a:t>(Policies, Programs, and Practices for Underage Drinking Prevention).</a:t>
            </a:r>
            <a:endParaRPr lang="en-US" sz="1050"/>
          </a:p>
        </p:txBody>
      </p:sp>
      <p:sp>
        <p:nvSpPr>
          <p:cNvPr id="4" name="Slide Number Placeholder 3"/>
          <p:cNvSpPr>
            <a:spLocks noGrp="1"/>
          </p:cNvSpPr>
          <p:nvPr>
            <p:ph type="sldNum" sz="quarter" idx="10"/>
          </p:nvPr>
        </p:nvSpPr>
        <p:spPr/>
        <p:txBody>
          <a:bodyPr/>
          <a:lstStyle/>
          <a:p>
            <a:fld id="{EB134BD7-5DD2-432A-8F84-0E05342D6162}" type="slidenum">
              <a:rPr lang="en-US" smtClean="0"/>
              <a:pPr/>
              <a:t>16</a:t>
            </a:fld>
            <a:endParaRPr lang="en-US"/>
          </a:p>
        </p:txBody>
      </p:sp>
    </p:spTree>
    <p:extLst>
      <p:ext uri="{BB962C8B-B14F-4D97-AF65-F5344CB8AC3E}">
        <p14:creationId xmlns:p14="http://schemas.microsoft.com/office/powerpoint/2010/main" val="185671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Some laws target</a:t>
            </a:r>
            <a:r>
              <a:rPr lang="en-US" sz="1400" baseline="0"/>
              <a:t> underage drinking and driving.  </a:t>
            </a:r>
          </a:p>
          <a:p>
            <a:endParaRPr lang="en-US" sz="1400" baseline="0"/>
          </a:p>
          <a:p>
            <a:r>
              <a:rPr lang="en-US" sz="1400" baseline="0"/>
              <a:t>This slide describes Alabama’s “use/lose” law—the law that suspends or revokes a minor’s driving privileges for alcohol violations.</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17</a:t>
            </a:fld>
            <a:endParaRPr lang="en-US"/>
          </a:p>
        </p:txBody>
      </p:sp>
    </p:spTree>
    <p:extLst>
      <p:ext uri="{BB962C8B-B14F-4D97-AF65-F5344CB8AC3E}">
        <p14:creationId xmlns:p14="http://schemas.microsoft.com/office/powerpoint/2010/main" val="25195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b="0" i="0">
                <a:solidFill>
                  <a:srgbClr val="444444"/>
                </a:solidFill>
                <a:effectLst/>
                <a:latin typeface="Calibri" panose="020F0502020204030204" pitchFamily="34" charset="0"/>
              </a:rPr>
              <a:t>This is the national picture of “use/lose” laws, found in Chapter 2 of the </a:t>
            </a:r>
            <a:r>
              <a:rPr lang="en-US" sz="1400" b="0" i="1">
                <a:solidFill>
                  <a:srgbClr val="444444"/>
                </a:solidFill>
                <a:effectLst/>
                <a:latin typeface="Calibri" panose="020F0502020204030204" pitchFamily="34" charset="0"/>
              </a:rPr>
              <a:t>State Performance &amp; Best Practices </a:t>
            </a:r>
            <a:r>
              <a:rPr lang="en-US" sz="1400" b="0" i="0">
                <a:solidFill>
                  <a:srgbClr val="444444"/>
                </a:solidFill>
                <a:effectLst/>
                <a:latin typeface="Calibri" panose="020F0502020204030204" pitchFamily="34" charset="0"/>
              </a:rPr>
              <a:t>(Policies, Programs, and Practices for Underage Drinking Prevention).</a:t>
            </a:r>
            <a:endParaRPr lang="en-US" sz="1050"/>
          </a:p>
        </p:txBody>
      </p:sp>
      <p:sp>
        <p:nvSpPr>
          <p:cNvPr id="4" name="Slide Number Placeholder 3"/>
          <p:cNvSpPr>
            <a:spLocks noGrp="1"/>
          </p:cNvSpPr>
          <p:nvPr>
            <p:ph type="sldNum" sz="quarter" idx="10"/>
          </p:nvPr>
        </p:nvSpPr>
        <p:spPr/>
        <p:txBody>
          <a:bodyPr/>
          <a:lstStyle/>
          <a:p>
            <a:fld id="{EB134BD7-5DD2-432A-8F84-0E05342D6162}" type="slidenum">
              <a:rPr lang="en-US" smtClean="0"/>
              <a:pPr/>
              <a:t>18</a:t>
            </a:fld>
            <a:endParaRPr lang="en-US"/>
          </a:p>
        </p:txBody>
      </p:sp>
    </p:spTree>
    <p:extLst>
      <p:ext uri="{BB962C8B-B14F-4D97-AF65-F5344CB8AC3E}">
        <p14:creationId xmlns:p14="http://schemas.microsoft.com/office/powerpoint/2010/main" val="53513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A number of the</a:t>
            </a:r>
            <a:r>
              <a:rPr lang="en-US" sz="1400" baseline="0"/>
              <a:t> 26 policies are laws that target alcohol suppliers. </a:t>
            </a:r>
          </a:p>
          <a:p>
            <a:endParaRPr lang="en-US" sz="1400" baseline="0"/>
          </a:p>
          <a:p>
            <a:r>
              <a:rPr lang="en-US" sz="1400" baseline="0"/>
              <a:t>This slide describes Alabama’s laws governing the minimum age for alcohol servers and bartenders in on-premise establishments.</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19</a:t>
            </a:fld>
            <a:endParaRPr lang="en-US"/>
          </a:p>
        </p:txBody>
      </p:sp>
    </p:spTree>
    <p:extLst>
      <p:ext uri="{BB962C8B-B14F-4D97-AF65-F5344CB8AC3E}">
        <p14:creationId xmlns:p14="http://schemas.microsoft.com/office/powerpoint/2010/main" val="27750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t>In 2006, Congress enacted the Sober Truth on Preventing Underage Drinking (STOP) Act (Public Law 109-422)  to acknowledge that:</a:t>
            </a:r>
          </a:p>
          <a:p>
            <a:pPr>
              <a:defRPr/>
            </a:pPr>
            <a:endParaRPr lang="en-US" i="1"/>
          </a:p>
          <a:p>
            <a:pPr>
              <a:defRPr/>
            </a:pPr>
            <a:r>
              <a:rPr lang="en-US" i="1"/>
              <a:t>“A multi-faceted effort is needed to more successfully address the problem of underage drinking in the United States. A coordinated approach to prevention, intervention, treatment, enforcement, and research is key to making progress. This Act recognizes the need for a focused national effort, and addresses particulars of the Federal portion of that effort, as well as Federal support for State activities.”</a:t>
            </a:r>
            <a:endParaRPr lang="en-US"/>
          </a:p>
          <a:p>
            <a:pPr>
              <a:defRPr/>
            </a:pPr>
            <a:endParaRPr lang="en-US"/>
          </a:p>
          <a:p>
            <a:pPr>
              <a:defRPr/>
            </a:pPr>
            <a:r>
              <a:rPr lang="en-US"/>
              <a:t>Note that the STOP Act was reauthorized in 2016 as part of the 21</a:t>
            </a:r>
            <a:r>
              <a:rPr lang="en-US" baseline="30000"/>
              <a:t>st</a:t>
            </a:r>
            <a:r>
              <a:rPr lang="en-US"/>
              <a:t> Century Cures Act.</a:t>
            </a:r>
          </a:p>
        </p:txBody>
      </p:sp>
      <p:sp>
        <p:nvSpPr>
          <p:cNvPr id="4" name="Slide Number Placeholder 3"/>
          <p:cNvSpPr>
            <a:spLocks noGrp="1"/>
          </p:cNvSpPr>
          <p:nvPr>
            <p:ph type="sldNum" sz="quarter" idx="10"/>
          </p:nvPr>
        </p:nvSpPr>
        <p:spPr/>
        <p:txBody>
          <a:bodyPr/>
          <a:lstStyle/>
          <a:p>
            <a:fld id="{EB134BD7-5DD2-432A-8F84-0E05342D6162}" type="slidenum">
              <a:rPr lang="en-US" smtClean="0"/>
              <a:pPr/>
              <a:t>2</a:t>
            </a:fld>
            <a:endParaRPr lang="en-US"/>
          </a:p>
        </p:txBody>
      </p:sp>
    </p:spTree>
    <p:extLst>
      <p:ext uri="{BB962C8B-B14F-4D97-AF65-F5344CB8AC3E}">
        <p14:creationId xmlns:p14="http://schemas.microsoft.com/office/powerpoint/2010/main" val="290666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b="0" i="0">
                <a:solidFill>
                  <a:srgbClr val="444444"/>
                </a:solidFill>
                <a:effectLst/>
                <a:latin typeface="Calibri" panose="020F0502020204030204" pitchFamily="34" charset="0"/>
              </a:rPr>
              <a:t>Minimum ages for on-premise servers of beer across the nation, found in Chapter 2 of the </a:t>
            </a:r>
            <a:r>
              <a:rPr lang="en-US" sz="1400" b="0" i="1">
                <a:solidFill>
                  <a:srgbClr val="444444"/>
                </a:solidFill>
                <a:effectLst/>
                <a:latin typeface="Calibri" panose="020F0502020204030204" pitchFamily="34" charset="0"/>
              </a:rPr>
              <a:t>State Performance &amp; Best Practices </a:t>
            </a:r>
            <a:r>
              <a:rPr lang="en-US" sz="1400" b="0" i="0">
                <a:solidFill>
                  <a:srgbClr val="444444"/>
                </a:solidFill>
                <a:effectLst/>
                <a:latin typeface="Calibri" panose="020F0502020204030204" pitchFamily="34" charset="0"/>
              </a:rPr>
              <a:t>(Policies, Programs, and Practices for Underage Drinking Prevention).</a:t>
            </a:r>
            <a:endParaRPr lang="en-US" sz="1050"/>
          </a:p>
        </p:txBody>
      </p:sp>
      <p:sp>
        <p:nvSpPr>
          <p:cNvPr id="4" name="Slide Number Placeholder 3"/>
          <p:cNvSpPr>
            <a:spLocks noGrp="1"/>
          </p:cNvSpPr>
          <p:nvPr>
            <p:ph type="sldNum" sz="quarter" idx="10"/>
          </p:nvPr>
        </p:nvSpPr>
        <p:spPr/>
        <p:txBody>
          <a:bodyPr/>
          <a:lstStyle/>
          <a:p>
            <a:fld id="{EB134BD7-5DD2-432A-8F84-0E05342D6162}" type="slidenum">
              <a:rPr lang="en-US" smtClean="0"/>
              <a:pPr/>
              <a:t>20</a:t>
            </a:fld>
            <a:endParaRPr lang="en-US"/>
          </a:p>
        </p:txBody>
      </p:sp>
    </p:spTree>
    <p:extLst>
      <p:ext uri="{BB962C8B-B14F-4D97-AF65-F5344CB8AC3E}">
        <p14:creationId xmlns:p14="http://schemas.microsoft.com/office/powerpoint/2010/main" val="3502984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This and the following slides discuss Alabama’s (and all states)</a:t>
            </a:r>
            <a:r>
              <a:rPr lang="en-US" sz="1400" baseline="0"/>
              <a:t> responses to the 2020 STOP Act State Survey.</a:t>
            </a:r>
            <a:r>
              <a:rPr lang="en-US" sz="1400"/>
              <a:t> </a:t>
            </a:r>
            <a:r>
              <a:rPr lang="en-US" sz="1400" baseline="0"/>
              <a:t> Most data reported in the 2020 survey are from 2019.</a:t>
            </a:r>
            <a:r>
              <a:rPr lang="en-US" sz="1400"/>
              <a:t>  </a:t>
            </a:r>
            <a:endParaRPr lang="en-US" sz="1400" baseline="0"/>
          </a:p>
          <a:p>
            <a:pPr marL="171450" indent="-171450">
              <a:buFont typeface="Arial" panose="020B0604020202020204" pitchFamily="34" charset="0"/>
              <a:buChar char="•"/>
            </a:pPr>
            <a:endParaRPr lang="en-US" sz="1400" baseline="0"/>
          </a:p>
          <a:p>
            <a:pPr marL="0" indent="0">
              <a:buFont typeface="Arial" panose="020B0604020202020204" pitchFamily="34" charset="0"/>
              <a:buNone/>
            </a:pPr>
            <a:r>
              <a:rPr lang="en-US" sz="1400" baseline="0"/>
              <a:t>The first section of the survey includes questions about each state’s enforcement of underage drinking laws, including strategies employed, compliance checks (both state and local), minors in possession arrests, sanctions against retailers (fines, suspensions, revocations), and enforcement of direct sales/shipment of alcohol laws.</a:t>
            </a:r>
          </a:p>
          <a:p>
            <a:pPr marL="0" indent="0">
              <a:buFont typeface="Arial" panose="020B0604020202020204" pitchFamily="34" charset="0"/>
              <a:buNone/>
            </a:pPr>
            <a:endParaRPr lang="en-US" sz="1400" baseline="0"/>
          </a:p>
          <a:p>
            <a:r>
              <a:rPr lang="en-US"/>
              <a:t>•To determine if alcohol retailers are complying with laws prohibiting sales to minors, states (including Alabama) conduct compliance checks.  </a:t>
            </a:r>
          </a:p>
          <a:p>
            <a:r>
              <a:rPr lang="en-US"/>
              <a:t>•Compliance checks (or decoy operations) are defined as those enforcement actions in which trained underage (or apparently underage) operatives (“decoys”), working with law enforcement officials, enter retail alcohol outlets and attempt to purchase alcohol.   </a:t>
            </a:r>
          </a:p>
          <a:p>
            <a:pPr>
              <a:buFont typeface="Arial" panose="020B0604020202020204" pitchFamily="34" charset="0"/>
            </a:pPr>
            <a:endParaRPr lang="en-US" sz="1400">
              <a:cs typeface="Calibri"/>
            </a:endParaRPr>
          </a:p>
          <a:p>
            <a:pPr marL="0" indent="0">
              <a:buFont typeface="Arial" panose="020B0604020202020204" pitchFamily="34" charset="0"/>
              <a:buNone/>
            </a:pPr>
            <a:r>
              <a:rPr lang="en-US" sz="1400" baseline="0"/>
              <a:t>This slide examines Alabama’s responses to the survey regarding state compliance checks:</a:t>
            </a:r>
          </a:p>
          <a:p>
            <a:pPr>
              <a:buFont typeface="Arial" panose="020B0604020202020204" pitchFamily="34" charset="0"/>
              <a:buChar char="•"/>
            </a:pPr>
            <a:r>
              <a:rPr lang="en-US" sz="2800" u="sng"/>
              <a:t>Alabama</a:t>
            </a:r>
            <a:r>
              <a:rPr lang="en-US" sz="2800"/>
              <a:t> conducts underage compliance checks/ decoy operations to determine if alcohol retailers are complying with laws prohibiting sales to minors</a:t>
            </a:r>
            <a:endParaRPr lang="en-US" sz="1100">
              <a:cs typeface="Calibri"/>
            </a:endParaRPr>
          </a:p>
          <a:p>
            <a:pPr>
              <a:buFont typeface="Arial" panose="020B0604020202020204" pitchFamily="34" charset="0"/>
              <a:buChar char="•"/>
            </a:pPr>
            <a:r>
              <a:rPr lang="en-US" sz="2800" u="sng"/>
              <a:t>Alabama</a:t>
            </a:r>
            <a:r>
              <a:rPr lang="en-US" sz="2800"/>
              <a:t> checked:</a:t>
            </a:r>
          </a:p>
          <a:p>
            <a:pPr lvl="1">
              <a:buFont typeface="Calibri" panose="020F0502020204030204" pitchFamily="34" charset="0"/>
              <a:buChar char="‒"/>
            </a:pPr>
            <a:r>
              <a:rPr lang="en-US"/>
              <a:t> 6,995 retail licenses (out of 10,300 total), or 68 percent of all licenses</a:t>
            </a:r>
          </a:p>
          <a:p>
            <a:endParaRPr lang="en-US" sz="1400">
              <a:cs typeface="Calibri"/>
            </a:endParaRPr>
          </a:p>
          <a:p>
            <a:pPr marL="0" indent="0">
              <a:buFont typeface="Arial" panose="020B0604020202020204" pitchFamily="34" charset="0"/>
              <a:buNone/>
            </a:pPr>
            <a:r>
              <a:rPr lang="en-US" sz="1400" i="1" kern="1200">
                <a:solidFill>
                  <a:schemeClr val="tx1"/>
                </a:solidFill>
                <a:effectLst/>
                <a:latin typeface="+mn-lt"/>
                <a:ea typeface="+mn-ea"/>
                <a:cs typeface="+mn-cs"/>
              </a:rPr>
              <a:t>Note that this data includes only compliance checks conducted at the state level, not the local level.</a:t>
            </a:r>
            <a:endParaRPr lang="en-US" sz="1400" i="1">
              <a:cs typeface="Calibri"/>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21</a:t>
            </a:fld>
            <a:endParaRPr lang="en-US"/>
          </a:p>
        </p:txBody>
      </p:sp>
    </p:spTree>
    <p:extLst>
      <p:ext uri="{BB962C8B-B14F-4D97-AF65-F5344CB8AC3E}">
        <p14:creationId xmlns:p14="http://schemas.microsoft.com/office/powerpoint/2010/main" val="16422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This map </a:t>
            </a:r>
            <a:r>
              <a:rPr lang="en-US" sz="1400" kern="1200">
                <a:solidFill>
                  <a:schemeClr val="tx1"/>
                </a:solidFill>
                <a:effectLst/>
                <a:latin typeface="+mn-lt"/>
                <a:ea typeface="+mn-ea"/>
                <a:cs typeface="+mn-cs"/>
              </a:rPr>
              <a:t>provides a state-by-state picture of the percentage of licensees checked, as reported in the 2020 STOP Survey.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Fifty-seven percent of those states conducting checks tested 20 percent or fewer of their licensees, indicating that checking is generally not comprehensive.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444444"/>
                </a:solidFill>
                <a:effectLst/>
                <a:latin typeface="Calibri" panose="020F0502020204030204" pitchFamily="34" charset="0"/>
              </a:rPr>
              <a:t>A median of 17 percent of licensed establishments were checked across all states that conduct these checks.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a:solidFill>
                <a:srgbClr val="444444"/>
              </a:solidFill>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1">
                <a:solidFill>
                  <a:srgbClr val="444444"/>
                </a:solidFill>
                <a:effectLst/>
                <a:latin typeface="Calibri" panose="020F0502020204030204" pitchFamily="34" charset="0"/>
              </a:rPr>
              <a:t>Note that these are compliance checks performed at the state level, not local level.</a:t>
            </a:r>
            <a:endParaRPr lang="en-US" sz="1400" i="1"/>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58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a:t>Of the </a:t>
            </a:r>
            <a:r>
              <a:rPr lang="en-US" sz="1200">
                <a:ea typeface="+mn-lt"/>
                <a:cs typeface="+mn-lt"/>
              </a:rPr>
              <a:t>6,995</a:t>
            </a:r>
            <a:r>
              <a:rPr lang="en-US" sz="1200"/>
              <a:t> retail licenses checked by </a:t>
            </a:r>
            <a:r>
              <a:rPr lang="en-US" sz="1200" u="sng"/>
              <a:t>Alabama</a:t>
            </a:r>
            <a:r>
              <a:rPr lang="en-US" sz="1200"/>
              <a:t> in 2019, 432 (or 6 percent) failed</a:t>
            </a:r>
            <a:endParaRPr lang="en-US" sz="1200">
              <a:cs typeface="Calibri"/>
            </a:endParaRPr>
          </a:p>
          <a:p>
            <a:pPr>
              <a:buFont typeface="Arial" panose="020B0604020202020204" pitchFamily="34" charset="0"/>
              <a:buChar char="•"/>
            </a:pPr>
            <a:endParaRPr lang="en-US" sz="1200"/>
          </a:p>
          <a:p>
            <a:pPr>
              <a:buFont typeface="Arial" panose="020B0604020202020204" pitchFamily="34" charset="0"/>
              <a:buChar char="•"/>
            </a:pPr>
            <a:r>
              <a:rPr lang="en-US" sz="1200"/>
              <a:t>Compliance checks were conducted at both on- and off-sale establishments</a:t>
            </a:r>
          </a:p>
          <a:p>
            <a:pPr>
              <a:buFont typeface="Arial" panose="020B0604020202020204" pitchFamily="34" charset="0"/>
              <a:buNone/>
            </a:pPr>
            <a:endParaRPr lang="en-US" sz="1400">
              <a:cs typeface="Calibri"/>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23</a:t>
            </a:fld>
            <a:endParaRPr lang="en-US"/>
          </a:p>
        </p:txBody>
      </p:sp>
    </p:spTree>
    <p:extLst>
      <p:ext uri="{BB962C8B-B14F-4D97-AF65-F5344CB8AC3E}">
        <p14:creationId xmlns:p14="http://schemas.microsoft.com/office/powerpoint/2010/main" val="16422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444444"/>
                </a:solidFill>
                <a:effectLst/>
                <a:latin typeface="Calibri" panose="020F0502020204030204" pitchFamily="34" charset="0"/>
              </a:rPr>
              <a:t>This map provides a state-by-state picture of licensee failure rates for all compliance checks conducted by state agencies, as reported in the 2020 STOP Survey.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444444"/>
              </a:solidFill>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444444"/>
                </a:solidFill>
                <a:effectLst/>
                <a:latin typeface="Calibri" panose="020F0502020204030204" pitchFamily="34" charset="0"/>
              </a:rPr>
              <a:t>Most state-level checks report failure rates of 20 percent or less, with 5 states reporting higher rates.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444444"/>
              </a:solidFill>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444444"/>
                </a:solidFill>
                <a:effectLst/>
                <a:latin typeface="Calibri" panose="020F0502020204030204" pitchFamily="34" charset="0"/>
              </a:rPr>
              <a:t>A median of 11 percent of licensed establishments failed compliance checks in all states.</a:t>
            </a:r>
            <a:endParaRPr lang="en-US" sz="105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581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Fines are among the sanctions</a:t>
            </a:r>
            <a:r>
              <a:rPr lang="en-US" sz="1400" baseline="0"/>
              <a:t> that can be taken against retailers in violation of underage alcohol consumption policies. Data on this slide reflect Alabama’s responses to questions regarding fines, compared to figures from all states.  Note that $0 may be reported as the smallest fine imposed if a licensee serves a suspension period.</a:t>
            </a:r>
            <a:endParaRPr lang="en-US" sz="1400"/>
          </a:p>
          <a:p>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25</a:t>
            </a:fld>
            <a:endParaRPr lang="en-US"/>
          </a:p>
        </p:txBody>
      </p:sp>
    </p:spTree>
    <p:extLst>
      <p:ext uri="{BB962C8B-B14F-4D97-AF65-F5344CB8AC3E}">
        <p14:creationId xmlns:p14="http://schemas.microsoft.com/office/powerpoint/2010/main" val="312813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Description of Alabama’s Prevention and Treatment System, extracted from </a:t>
            </a:r>
            <a:r>
              <a:rPr lang="en-US" sz="1800">
                <a:effectLst/>
                <a:latin typeface="Times New Roman" panose="02020603050405020304" pitchFamily="18" charset="0"/>
                <a:ea typeface="Calibri" panose="020F0502020204030204" pitchFamily="34" charset="0"/>
              </a:rPr>
              <a:t>FY 2020/2021 – (Alabama) State Behavioral Health Assessment and Plan, Substance Abuse Prevention and Treatment Block Grant (SABG), Center for Substance Abuse Prevention (CSAP), Division of State Programs, Center for Substance Abuse Treatment (CSAT), Division of State and Community Assistance:  B.  Planning Steps, 1.  Assess the strengths and organizational capacity of the service system to address the specific populations. </a:t>
            </a:r>
            <a:endParaRPr lang="en-US" sz="14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795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solidFill>
                  <a:schemeClr val="tx1"/>
                </a:solidFill>
              </a:rPr>
              <a:t>States are asked if</a:t>
            </a:r>
            <a:r>
              <a:rPr lang="en-US" sz="1400" baseline="0">
                <a:solidFill>
                  <a:schemeClr val="tx1"/>
                </a:solidFill>
              </a:rPr>
              <a:t> they have adopted or developed best practice standards for underage drinking prevention programs, and which agencies or organizations have established these best practice standards: Federal agency(</a:t>
            </a:r>
            <a:r>
              <a:rPr lang="en-US" sz="1400" baseline="0" err="1">
                <a:solidFill>
                  <a:schemeClr val="tx1"/>
                </a:solidFill>
              </a:rPr>
              <a:t>ies</a:t>
            </a:r>
            <a:r>
              <a:rPr lang="en-US" sz="1400" baseline="0">
                <a:solidFill>
                  <a:schemeClr val="tx1"/>
                </a:solidFill>
              </a:rPr>
              <a:t>), </a:t>
            </a:r>
            <a:r>
              <a:rPr lang="en-US" sz="1800">
                <a:effectLst/>
                <a:latin typeface="Calibri" panose="020F0502020204030204" pitchFamily="34" charset="0"/>
                <a:ea typeface="Times New Roman" panose="02020603050405020304" pitchFamily="18" charset="0"/>
                <a:cs typeface="Arial" panose="020B0604020202020204" pitchFamily="34" charset="0"/>
              </a:rPr>
              <a:t>agency(</a:t>
            </a:r>
            <a:r>
              <a:rPr lang="en-US" sz="1800" err="1">
                <a:effectLst/>
                <a:latin typeface="Calibri" panose="020F0502020204030204" pitchFamily="34" charset="0"/>
                <a:ea typeface="Times New Roman" panose="02020603050405020304" pitchFamily="18" charset="0"/>
                <a:cs typeface="Arial" panose="020B0604020202020204" pitchFamily="34" charset="0"/>
              </a:rPr>
              <a:t>ies</a:t>
            </a:r>
            <a:r>
              <a:rPr lang="en-US" sz="1800">
                <a:effectLst/>
                <a:latin typeface="Calibri" panose="020F0502020204030204" pitchFamily="34" charset="0"/>
                <a:ea typeface="Times New Roman" panose="02020603050405020304" pitchFamily="18" charset="0"/>
                <a:cs typeface="Arial" panose="020B0604020202020204" pitchFamily="34" charset="0"/>
              </a:rPr>
              <a:t>) within their state</a:t>
            </a:r>
            <a:r>
              <a:rPr lang="en-US" sz="1400" baseline="0">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a:effectLst/>
                <a:latin typeface="Calibri" panose="020F0502020204030204" pitchFamily="34" charset="0"/>
                <a:ea typeface="Times New Roman" panose="02020603050405020304" pitchFamily="18" charset="0"/>
                <a:cs typeface="Arial" panose="020B0604020202020204" pitchFamily="34" charset="0"/>
              </a:rPr>
              <a:t>nongovernmental agency(</a:t>
            </a:r>
            <a:r>
              <a:rPr lang="en-US" sz="1800" err="1">
                <a:effectLst/>
                <a:latin typeface="Calibri" panose="020F0502020204030204" pitchFamily="34" charset="0"/>
                <a:ea typeface="Times New Roman" panose="02020603050405020304" pitchFamily="18" charset="0"/>
                <a:cs typeface="Arial" panose="020B0604020202020204" pitchFamily="34" charset="0"/>
              </a:rPr>
              <a:t>ies</a:t>
            </a:r>
            <a:r>
              <a:rPr lang="en-US" sz="1800">
                <a:effectLst/>
                <a:latin typeface="Calibri" panose="020F0502020204030204" pitchFamily="34" charset="0"/>
                <a:ea typeface="Times New Roman" panose="02020603050405020304" pitchFamily="18" charset="0"/>
                <a:cs typeface="Arial" panose="020B0604020202020204" pitchFamily="34" charset="0"/>
              </a:rPr>
              <a:t>), or other organizations or agencies. </a:t>
            </a:r>
            <a:endParaRPr lang="en-US" sz="1400" baseline="0">
              <a:solidFill>
                <a:schemeClr val="tx1"/>
              </a:solidFill>
            </a:endParaRPr>
          </a:p>
          <a:p>
            <a:endParaRPr lang="en-US" sz="1400" kern="1200" baseline="0">
              <a:solidFill>
                <a:schemeClr val="tx1"/>
              </a:solidFill>
              <a:effectLst/>
              <a:latin typeface="+mn-lt"/>
              <a:ea typeface="+mn-ea"/>
              <a:cs typeface="+mn-cs"/>
            </a:endParaRPr>
          </a:p>
          <a:p>
            <a:r>
              <a:rPr lang="en-US" sz="1400" kern="1200">
                <a:solidFill>
                  <a:schemeClr val="tx1"/>
                </a:solidFill>
                <a:effectLst/>
                <a:latin typeface="+mn-lt"/>
                <a:ea typeface="+mn-ea"/>
                <a:cs typeface="+mn-cs"/>
              </a:rPr>
              <a:t>Forty-five states (88 percent), reported that they had adopted or developed best practice standards.</a:t>
            </a:r>
          </a:p>
          <a:p>
            <a:endParaRPr lang="en-US" sz="14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Alabama</a:t>
            </a:r>
            <a:r>
              <a:rPr kumimoji="0" lang="en-US" sz="14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has adopted or developed best practice standards for underage drinking prevention programs.</a:t>
            </a:r>
            <a:endParaRPr kumimoji="0" lang="en-US" sz="1400" b="0" i="0" u="none" strike="noStrike" kern="1200" cap="none" spc="0" normalizeH="0" baseline="0" noProof="0">
              <a:ln>
                <a:noFill/>
              </a:ln>
              <a:solidFill>
                <a:prstClr val="black"/>
              </a:solidFill>
              <a:effectLst/>
              <a:uLnTx/>
              <a:uFillTx/>
              <a:latin typeface="Calibri"/>
              <a:ea typeface="+mn-ea"/>
              <a:cs typeface="+mn-cs"/>
            </a:endParaRPr>
          </a:p>
          <a:p>
            <a:endParaRPr lang="en-US" sz="1400" i="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877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States were asked to list general prevention programs that have underage drinking as one objective and are funded or operated directly by the state. </a:t>
            </a:r>
          </a:p>
          <a:p>
            <a:endParaRPr lang="en-US"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Alabama</a:t>
            </a:r>
            <a:r>
              <a:rPr lang="en-US" sz="1400" kern="1200" baseline="0">
                <a:solidFill>
                  <a:schemeClr val="tx1"/>
                </a:solidFill>
                <a:effectLst/>
                <a:latin typeface="+mn-lt"/>
                <a:ea typeface="+mn-ea"/>
                <a:cs typeface="+mn-cs"/>
              </a:rPr>
              <a:t> reported the programs listed here.</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28</a:t>
            </a:fld>
            <a:endParaRPr lang="en-US"/>
          </a:p>
        </p:txBody>
      </p:sp>
    </p:spTree>
    <p:extLst>
      <p:ext uri="{BB962C8B-B14F-4D97-AF65-F5344CB8AC3E}">
        <p14:creationId xmlns:p14="http://schemas.microsoft.com/office/powerpoint/2010/main" val="1143958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States were also asked:</a:t>
            </a:r>
          </a:p>
          <a:p>
            <a:endParaRPr lang="en-US" sz="1400" kern="1200">
              <a:solidFill>
                <a:schemeClr val="tx1"/>
              </a:solidFill>
              <a:effectLst/>
              <a:latin typeface="+mn-lt"/>
              <a:ea typeface="+mn-ea"/>
              <a:cs typeface="+mn-cs"/>
            </a:endParaRPr>
          </a:p>
          <a:p>
            <a:pPr marL="742950" lvl="1" indent="-285750">
              <a:buFont typeface="Wingdings" panose="05000000000000000000" pitchFamily="2" charset="2"/>
              <a:buChar char="Ø"/>
            </a:pPr>
            <a:r>
              <a:rPr lang="en-US" sz="1400" kern="1200">
                <a:solidFill>
                  <a:schemeClr val="tx1"/>
                </a:solidFill>
                <a:effectLst/>
                <a:latin typeface="+mn-lt"/>
                <a:ea typeface="+mn-ea"/>
                <a:cs typeface="+mn-cs"/>
              </a:rPr>
              <a:t>The number of youth, parents, and caregivers served by each program (if the program was aimed at a specific, countable population)</a:t>
            </a:r>
          </a:p>
          <a:p>
            <a:pPr marL="742950" lvl="1" indent="-285750">
              <a:buFont typeface="Wingdings" panose="05000000000000000000" pitchFamily="2" charset="2"/>
              <a:buChar char="Ø"/>
            </a:pPr>
            <a:r>
              <a:rPr lang="en-US" sz="1400" kern="1200">
                <a:solidFill>
                  <a:schemeClr val="tx1"/>
                </a:solidFill>
                <a:effectLst/>
                <a:latin typeface="+mn-lt"/>
                <a:ea typeface="+mn-ea"/>
                <a:cs typeface="+mn-cs"/>
              </a:rPr>
              <a:t>If the program has been evaluated</a:t>
            </a:r>
          </a:p>
          <a:p>
            <a:pPr marL="742950" lvl="1" indent="-285750">
              <a:buFont typeface="Wingdings" panose="05000000000000000000" pitchFamily="2" charset="2"/>
              <a:buChar char="Ø"/>
            </a:pPr>
            <a:r>
              <a:rPr lang="en-US" sz="1400" kern="1200">
                <a:solidFill>
                  <a:schemeClr val="tx1"/>
                </a:solidFill>
                <a:effectLst/>
                <a:latin typeface="+mn-lt"/>
                <a:ea typeface="+mn-ea"/>
                <a:cs typeface="+mn-cs"/>
              </a:rPr>
              <a:t>If an evaluation report is available and where the report can be found</a:t>
            </a:r>
          </a:p>
          <a:p>
            <a:endParaRPr lang="en-US" sz="1400"/>
          </a:p>
          <a:p>
            <a:r>
              <a:rPr lang="en-US" sz="1400"/>
              <a:t>This slide shows Alabama’s responses</a:t>
            </a:r>
            <a:r>
              <a:rPr lang="en-US" sz="1400" baseline="0"/>
              <a:t> for one of its prevention programs.</a:t>
            </a:r>
            <a:endParaRPr lang="en-US" sz="1400">
              <a:cs typeface="Calibri"/>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29</a:t>
            </a:fld>
            <a:endParaRPr lang="en-US"/>
          </a:p>
        </p:txBody>
      </p:sp>
    </p:spTree>
    <p:extLst>
      <p:ext uri="{BB962C8B-B14F-4D97-AF65-F5344CB8AC3E}">
        <p14:creationId xmlns:p14="http://schemas.microsoft.com/office/powerpoint/2010/main" val="24950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t>The Sober Truth on Preventing Underage Drinking Act (the “STOP Act”) has three main components:</a:t>
            </a:r>
          </a:p>
          <a:p>
            <a:pPr marL="0" indent="0">
              <a:buFont typeface="Arial" panose="020B0604020202020204" pitchFamily="34" charset="0"/>
              <a:buNone/>
            </a:pPr>
            <a:r>
              <a:rPr lang="en-US" sz="1400"/>
              <a:t>1.  It requires an annual report to Congress on the national effort on preventing underage drinking </a:t>
            </a:r>
            <a:endParaRPr lang="en-US" sz="1400">
              <a:cs typeface="Calibri"/>
            </a:endParaRPr>
          </a:p>
          <a:p>
            <a:pPr marL="0" indent="0">
              <a:buFont typeface="Arial" panose="020B0604020202020204" pitchFamily="34" charset="0"/>
              <a:buNone/>
            </a:pPr>
            <a:r>
              <a:rPr lang="en-US" sz="1400"/>
              <a:t>2.  It requires annual reports “</a:t>
            </a:r>
            <a:r>
              <a:rPr lang="en-US" sz="1400" i="1"/>
              <a:t>On each State’s performance in enacting, enforcing, and creating laws, regulations, and programs to prevent or reduce underage drinking</a:t>
            </a:r>
            <a:r>
              <a:rPr lang="en-US" sz="1400"/>
              <a:t>.” </a:t>
            </a:r>
            <a:endParaRPr lang="en-US" sz="1400">
              <a:cs typeface="Calibri"/>
            </a:endParaRPr>
          </a:p>
          <a:p>
            <a:pPr marL="0" indent="0">
              <a:buFont typeface="Arial" panose="020B0604020202020204" pitchFamily="34" charset="0"/>
              <a:buNone/>
            </a:pPr>
            <a:r>
              <a:rPr lang="en-US" sz="1400"/>
              <a:t>3.  The STOP Act also requires:</a:t>
            </a:r>
            <a:endParaRPr lang="en-US" sz="1400">
              <a:cs typeface="Calibri"/>
            </a:endParaRPr>
          </a:p>
          <a:p>
            <a:pPr marL="628650" lvl="1" indent="-171450">
              <a:buFont typeface="Arial" panose="020B0604020202020204" pitchFamily="34" charset="0"/>
              <a:buChar char="•"/>
              <a:defRPr/>
            </a:pPr>
            <a:r>
              <a:rPr lang="en-US" sz="1400"/>
              <a:t>The National Media Campaign--</a:t>
            </a:r>
            <a:r>
              <a:rPr lang="en-US" altLang="en-US" sz="1400">
                <a:latin typeface="Arial" pitchFamily="34" charset="0"/>
                <a:ea typeface="ヒラギノ角ゴ Pro W3"/>
                <a:cs typeface="ヒラギノ角ゴ Pro W3"/>
              </a:rPr>
              <a:t>“Talk. They Hear You.” </a:t>
            </a:r>
            <a:endParaRPr lang="en-US" sz="1400"/>
          </a:p>
          <a:p>
            <a:pPr marL="628650" lvl="1" indent="-171450">
              <a:buFont typeface="Arial" panose="020B0604020202020204" pitchFamily="34" charset="0"/>
              <a:buChar char="•"/>
              <a:defRPr/>
            </a:pPr>
            <a:r>
              <a:rPr lang="en-US" sz="1400"/>
              <a:t>Community-Based Coalition Enhancement Grants</a:t>
            </a:r>
          </a:p>
          <a:p>
            <a:pPr marL="914400" lvl="1" indent="-457200">
              <a:buFont typeface="Wingdings" panose="05000000000000000000" pitchFamily="2" charset="2"/>
              <a:buChar char="Ø"/>
            </a:pP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3</a:t>
            </a:fld>
            <a:endParaRPr lang="en-US"/>
          </a:p>
        </p:txBody>
      </p:sp>
    </p:spTree>
    <p:extLst>
      <p:ext uri="{BB962C8B-B14F-4D97-AF65-F5344CB8AC3E}">
        <p14:creationId xmlns:p14="http://schemas.microsoft.com/office/powerpoint/2010/main" val="2229795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a:t>States are asked if</a:t>
            </a:r>
            <a:r>
              <a:rPr lang="en-US" sz="1400" baseline="0"/>
              <a:t> they have a </a:t>
            </a:r>
            <a:r>
              <a:rPr lang="en-US" sz="1400"/>
              <a:t>state-level interagency governmental committee to coordinate underage drinking prevention activities, and if so, which agencies or organizations are represented</a:t>
            </a:r>
            <a:r>
              <a:rPr lang="en-US" sz="1400" baseline="0"/>
              <a:t> on their committee.</a:t>
            </a:r>
            <a:endParaRPr lang="en-US" sz="1400"/>
          </a:p>
          <a:p>
            <a:endParaRPr lang="en-US" sz="1400"/>
          </a:p>
          <a:p>
            <a:r>
              <a:rPr lang="en-US" sz="1400" kern="1200">
                <a:solidFill>
                  <a:schemeClr val="tx1"/>
                </a:solidFill>
                <a:effectLst/>
                <a:latin typeface="+mn-lt"/>
                <a:ea typeface="+mn-ea"/>
                <a:cs typeface="+mn-cs"/>
              </a:rPr>
              <a:t>Thirty-four states (67 percent), including Alabama, reported that such a committee exists, although the composition of the committee varied somewhat from state to state. </a:t>
            </a:r>
            <a:endParaRPr lang="en-US" sz="1400"/>
          </a:p>
          <a:p>
            <a:endParaRPr lang="en-US" sz="1400"/>
          </a:p>
          <a:p>
            <a:pPr marL="0" indent="0">
              <a:buFont typeface="Arial" panose="020B0604020202020204" pitchFamily="34" charset="0"/>
              <a:buNone/>
            </a:pPr>
            <a:r>
              <a:rPr lang="en-US" sz="1400" u="none"/>
              <a:t>Alabama</a:t>
            </a:r>
            <a:r>
              <a:rPr lang="en-US" sz="1400"/>
              <a:t> has a state-level interagency governmental committee to coordinate underage drinking prevention activities.</a:t>
            </a:r>
          </a:p>
          <a:p>
            <a:pPr marL="0" indent="0">
              <a:buFont typeface="Arial" panose="020B0604020202020204" pitchFamily="34" charset="0"/>
              <a:buNone/>
            </a:pPr>
            <a:endParaRPr lang="en-US" sz="1400"/>
          </a:p>
          <a:p>
            <a:pPr marL="0" indent="0">
              <a:buFont typeface="Arial" panose="020B0604020202020204" pitchFamily="34" charset="0"/>
              <a:buNone/>
            </a:pPr>
            <a:r>
              <a:rPr lang="en-US" sz="1400"/>
              <a:t>Agencies/organizations represented on </a:t>
            </a:r>
            <a:r>
              <a:rPr lang="en-US" sz="1400" u="none"/>
              <a:t>Alabama</a:t>
            </a:r>
            <a:r>
              <a:rPr lang="en-US" sz="1400"/>
              <a:t>’s committee are listed on this slide.</a:t>
            </a:r>
          </a:p>
          <a:p>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30</a:t>
            </a:fld>
            <a:endParaRPr lang="en-US"/>
          </a:p>
        </p:txBody>
      </p:sp>
    </p:spTree>
    <p:extLst>
      <p:ext uri="{BB962C8B-B14F-4D97-AF65-F5344CB8AC3E}">
        <p14:creationId xmlns:p14="http://schemas.microsoft.com/office/powerpoint/2010/main" val="396543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effectLst/>
                <a:latin typeface="+mn-lt"/>
                <a:ea typeface="+mn-ea"/>
                <a:cs typeface="+mn-cs"/>
              </a:rPr>
              <a:t>Most states’ interagency committees included a variety of state agencies directly involved in underage drinking prevention policy implementation and enforcement, as well as educational and treatment program development and oversight.</a:t>
            </a:r>
            <a:r>
              <a:rPr lang="en-US" sz="1400"/>
              <a:t> </a:t>
            </a:r>
            <a:r>
              <a:rPr lang="en-US" sz="1400" kern="1200">
                <a:effectLst/>
                <a:latin typeface="+mn-lt"/>
                <a:ea typeface="+mn-ea"/>
                <a:cs typeface="+mn-cs"/>
              </a:rPr>
              <a:t> </a:t>
            </a:r>
          </a:p>
          <a:p>
            <a:endParaRPr lang="en-US" sz="1400" kern="1200">
              <a:effectLst/>
              <a:latin typeface="+mn-lt"/>
              <a:ea typeface="+mn-ea"/>
              <a:cs typeface="+mn-cs"/>
            </a:endParaRPr>
          </a:p>
          <a:p>
            <a:r>
              <a:rPr lang="en-US" sz="1400" kern="1200">
                <a:effectLst/>
                <a:latin typeface="+mn-lt"/>
                <a:ea typeface="+mn-ea"/>
                <a:cs typeface="+mn-cs"/>
              </a:rPr>
              <a:t>Of interest is the extent to which the committees included representatives from the governor’s office, state legislature, and office of the state attorney general, given that they are so critical in setting priorities, providing funding, and generating political and public support.</a:t>
            </a:r>
            <a:r>
              <a:rPr lang="en-US" sz="1400"/>
              <a:t> </a:t>
            </a:r>
            <a:endParaRPr lang="en-US" sz="1400" kern="1200">
              <a:effectLst/>
              <a:latin typeface="+mn-lt"/>
              <a:ea typeface="+mn-ea"/>
              <a:cs typeface="+mn-cs"/>
            </a:endParaRPr>
          </a:p>
          <a:p>
            <a:endParaRPr lang="en-US" sz="2000" b="0" i="0">
              <a:solidFill>
                <a:srgbClr val="444444"/>
              </a:solidFill>
              <a:effectLst/>
              <a:latin typeface="Calibri" panose="020F0502020204030204" pitchFamily="34" charset="0"/>
            </a:endParaRPr>
          </a:p>
          <a:p>
            <a:r>
              <a:rPr lang="en-US" sz="2000" b="0" i="0">
                <a:solidFill>
                  <a:srgbClr val="444444"/>
                </a:solidFill>
                <a:effectLst/>
                <a:latin typeface="Calibri" panose="020F0502020204030204" pitchFamily="34" charset="0"/>
              </a:rPr>
              <a:t>Forty-one percent of the states with interagency committees included college/university administrations, campus life departments, or campus police, and 41 percent included community coalitions or concerned citizens. </a:t>
            </a:r>
          </a:p>
          <a:p>
            <a:endParaRPr lang="en-US" sz="2000" b="0" i="0">
              <a:solidFill>
                <a:srgbClr val="444444"/>
              </a:solidFill>
              <a:effectLst/>
              <a:latin typeface="Calibri" panose="020F0502020204030204" pitchFamily="34" charset="0"/>
            </a:endParaRPr>
          </a:p>
          <a:p>
            <a:r>
              <a:rPr lang="en-US" sz="2000" b="0" i="0">
                <a:solidFill>
                  <a:srgbClr val="444444"/>
                </a:solidFill>
                <a:effectLst/>
                <a:latin typeface="Calibri" panose="020F0502020204030204" pitchFamily="34" charset="0"/>
              </a:rPr>
              <a:t>About one in four states included local law enforcement, and 6 percent included youth.</a:t>
            </a:r>
            <a:endParaRPr lang="en-US" sz="1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31</a:t>
            </a:fld>
            <a:endParaRPr lang="en-US"/>
          </a:p>
        </p:txBody>
      </p:sp>
    </p:spTree>
    <p:extLst>
      <p:ext uri="{BB962C8B-B14F-4D97-AF65-F5344CB8AC3E}">
        <p14:creationId xmlns:p14="http://schemas.microsoft.com/office/powerpoint/2010/main" val="1034982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The STOP Act specifies</a:t>
            </a:r>
            <a:r>
              <a:rPr lang="en-US" sz="1400" kern="1200" baseline="0">
                <a:solidFill>
                  <a:schemeClr val="tx1"/>
                </a:solidFill>
                <a:effectLst/>
                <a:latin typeface="+mn-lt"/>
                <a:ea typeface="+mn-ea"/>
                <a:cs typeface="+mn-cs"/>
              </a:rPr>
              <a:t> state expenditures on the prevention of underage drinking as a performance measure.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a:solidFill>
                <a:schemeClr val="tx1"/>
              </a:solidFill>
              <a:effectLst/>
              <a:latin typeface="+mn-lt"/>
              <a:ea typeface="+mn-ea"/>
              <a:cs typeface="+mn-cs"/>
            </a:endParaRPr>
          </a:p>
          <a:p>
            <a:pPr>
              <a:defRPr/>
            </a:pPr>
            <a:r>
              <a:rPr lang="en-US" sz="1400" kern="1200" baseline="0">
                <a:effectLst/>
                <a:latin typeface="+mn-lt"/>
                <a:ea typeface="+mn-ea"/>
                <a:cs typeface="+mn-cs"/>
              </a:rPr>
              <a:t>Expenditures are to be broken out by the amount spent on </a:t>
            </a:r>
            <a:r>
              <a:rPr lang="en-US" sz="1400" kern="1200">
                <a:effectLst/>
                <a:latin typeface="+mn-lt"/>
                <a:ea typeface="+mn-ea"/>
                <a:cs typeface="+mn-cs"/>
              </a:rPr>
              <a:t>enforcement activities (compliance checks,</a:t>
            </a:r>
            <a:r>
              <a:rPr lang="en-US" sz="1400" kern="1200" baseline="0">
                <a:effectLst/>
                <a:latin typeface="+mn-lt"/>
                <a:ea typeface="+mn-ea"/>
                <a:cs typeface="+mn-cs"/>
              </a:rPr>
              <a:t> checkpoint and saturation patrols) </a:t>
            </a:r>
            <a:r>
              <a:rPr lang="en-US" sz="1400" kern="1200">
                <a:effectLst/>
                <a:latin typeface="+mn-lt"/>
                <a:ea typeface="+mn-ea"/>
                <a:cs typeface="+mn-cs"/>
              </a:rPr>
              <a:t>and programs targeted to youths, parents, and caregivers (community</a:t>
            </a:r>
            <a:r>
              <a:rPr lang="en-US" sz="1400" kern="1200" baseline="0">
                <a:effectLst/>
                <a:latin typeface="+mn-lt"/>
                <a:ea typeface="+mn-ea"/>
                <a:cs typeface="+mn-cs"/>
              </a:rPr>
              <a:t> based, K-12, higher education, juvenile justice, and child welfare), as well as “other” programs intended to prevent or reduce underage drinking</a:t>
            </a:r>
            <a:r>
              <a:rPr lang="en-US" sz="1400" kern="1200">
                <a:effectLst/>
                <a:latin typeface="+mn-lt"/>
                <a:ea typeface="+mn-ea"/>
                <a:cs typeface="+mn-cs"/>
              </a:rPr>
              <a:t>.</a:t>
            </a:r>
            <a:r>
              <a:rPr lang="en-US" sz="1400"/>
              <a:t> </a:t>
            </a:r>
            <a:r>
              <a:rPr lang="en-US" sz="1400" kern="1200">
                <a:effectLst/>
                <a:latin typeface="+mn-lt"/>
                <a:ea typeface="+mn-ea"/>
                <a:cs typeface="+mn-cs"/>
              </a:rPr>
              <a:t> </a:t>
            </a:r>
            <a:endParaRPr lang="en-US" sz="140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Alabama reported the following expenditures </a:t>
            </a:r>
            <a:r>
              <a:rPr lang="en-US" sz="1400" kern="1200" baseline="0">
                <a:solidFill>
                  <a:schemeClr val="tx1"/>
                </a:solidFill>
                <a:effectLst/>
                <a:latin typeface="+mn-lt"/>
                <a:ea typeface="+mn-ea"/>
                <a:cs typeface="+mn-cs"/>
              </a:rPr>
              <a:t>on the 2020 STOP Act State Survey: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a:t>Compliance checks in retail outlets:		</a:t>
            </a:r>
            <a:r>
              <a:rPr lang="en-US" sz="1400"/>
              <a:t>$20,419.65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Data were not available for Alabama to report</a:t>
            </a:r>
            <a:r>
              <a:rPr lang="en-US" sz="1400" kern="1200" baseline="0">
                <a:solidFill>
                  <a:schemeClr val="tx1"/>
                </a:solidFill>
                <a:effectLst/>
                <a:latin typeface="+mn-lt"/>
                <a:ea typeface="+mn-ea"/>
                <a:cs typeface="+mn-cs"/>
              </a:rPr>
              <a:t> on other expenditures</a:t>
            </a:r>
            <a:endParaRPr lang="en-US" sz="14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a:solidFill>
                <a:schemeClr val="tx1"/>
              </a:solidFill>
              <a:effectLst/>
              <a:latin typeface="+mn-lt"/>
              <a:ea typeface="+mn-ea"/>
              <a:cs typeface="+mn-cs"/>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Among all states, the largest expenditure category is for community-based programs, followed by K–12 school programs.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median of expenditures for programs targeted to youth, parents, and caregivers ($183,722) is 10 times that for all enforcement activities (median = $18,388), and the total dollar amount expended for these nonenforcement programs ($141,086,470) is 20 times the total dollar amount spent on enforcement ($7,015,726). </a:t>
            </a:r>
          </a:p>
        </p:txBody>
      </p:sp>
      <p:sp>
        <p:nvSpPr>
          <p:cNvPr id="4" name="Slide Number Placeholder 3"/>
          <p:cNvSpPr>
            <a:spLocks noGrp="1"/>
          </p:cNvSpPr>
          <p:nvPr>
            <p:ph type="sldNum" sz="quarter" idx="10"/>
          </p:nvPr>
        </p:nvSpPr>
        <p:spPr/>
        <p:txBody>
          <a:bodyPr/>
          <a:lstStyle/>
          <a:p>
            <a:fld id="{EB134BD7-5DD2-432A-8F84-0E05342D6162}" type="slidenum">
              <a:rPr lang="en-US" smtClean="0"/>
              <a:pPr/>
              <a:t>32</a:t>
            </a:fld>
            <a:endParaRPr lang="en-US"/>
          </a:p>
        </p:txBody>
      </p:sp>
    </p:spTree>
    <p:extLst>
      <p:ext uri="{BB962C8B-B14F-4D97-AF65-F5344CB8AC3E}">
        <p14:creationId xmlns:p14="http://schemas.microsoft.com/office/powerpoint/2010/main" val="1866857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In addition to the state expenditures on underage drinking prevention reported in the annual STOP Act State Survey, all states receive federal funds for substance abuse prevention through Substance Abuse Prevention and Treatment Block Grant</a:t>
            </a:r>
            <a:r>
              <a:rPr lang="en-US" sz="1400" baseline="0"/>
              <a:t> </a:t>
            </a:r>
            <a:r>
              <a:rPr lang="en-US" sz="1400"/>
              <a:t>(SABG) funds, administered by the Substance Abuse and Mental Health Services Administration (SAMHSA).</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  </a:t>
            </a:r>
          </a:p>
          <a:p>
            <a:pPr>
              <a:defRPr/>
            </a:pPr>
            <a:r>
              <a:rPr lang="en-US" sz="1400"/>
              <a:t>This chart shows the sources that Alabama used for expenditures on substance abuse prevention and treatment. </a:t>
            </a:r>
            <a:r>
              <a:rPr lang="en-US" sz="1400" baseline="0"/>
              <a:t> </a:t>
            </a:r>
            <a:r>
              <a:rPr lang="en-US" sz="1800">
                <a:effectLst/>
                <a:latin typeface="Times New Roman" panose="02020603050405020304" pitchFamily="18" charset="0"/>
                <a:ea typeface="Calibri" panose="020F0502020204030204" pitchFamily="34" charset="0"/>
              </a:rPr>
              <a:t>As indicated, SABG funds and state funds account for the largest sources (34.6 percent and 27.0 percent, respectively).</a:t>
            </a:r>
          </a:p>
          <a:p>
            <a:pPr>
              <a:defRPr/>
            </a:pPr>
            <a:endParaRPr lang="en-US" sz="1400"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a:solidFill>
                  <a:schemeClr val="tx1"/>
                </a:solidFill>
                <a:effectLst/>
                <a:latin typeface="+mn-lt"/>
                <a:ea typeface="+mn-ea"/>
                <a:cs typeface="+mn-cs"/>
              </a:rPr>
              <a:t>States submit Behavioral Assessment and Plan reports that include their priorities for use of SABG funds, as well as planned expenditures.</a:t>
            </a:r>
            <a:r>
              <a:rPr lang="en-US" sz="1800">
                <a:effectLst/>
                <a:latin typeface="Times New Roman" panose="02020603050405020304" pitchFamily="18" charset="0"/>
                <a:ea typeface="Calibri" panose="020F0502020204030204" pitchFamily="34" charset="0"/>
              </a:rPr>
              <a:t>  For FY 2020–2021, Alabama designated the prevention of underage drinking as the number one priority for use of SABG funds.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a:p>
          <a:p>
            <a:r>
              <a:rPr lang="en-US" sz="1400"/>
              <a:t>Sources:</a:t>
            </a:r>
            <a:r>
              <a:rPr lang="en-US" sz="1400" baseline="0"/>
              <a:t> </a:t>
            </a:r>
            <a:r>
              <a:rPr lang="en-US" sz="1200" b="0" i="0" u="none" strike="noStrike" kern="1200" baseline="0">
                <a:solidFill>
                  <a:schemeClr val="tx1"/>
                </a:solidFill>
                <a:latin typeface="+mn-lt"/>
                <a:ea typeface="+mn-ea"/>
                <a:cs typeface="+mn-cs"/>
              </a:rPr>
              <a:t> </a:t>
            </a:r>
          </a:p>
          <a:p>
            <a:endParaRPr lang="en-US" sz="1200" b="0" i="0" u="none" strike="noStrike" kern="1200" baseline="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a:solidFill>
                  <a:schemeClr val="tx1"/>
                </a:solidFill>
                <a:latin typeface="+mn-lt"/>
                <a:ea typeface="+mn-ea"/>
                <a:cs typeface="+mn-cs"/>
              </a:rPr>
              <a:t>WebBGAS State Profile, 2020 SABG and MHBG Reports– Alabama 2020</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FY 2020/2021 – (Alabama) State Behavioral Assessment and Plan, Substance Abuse Prevention and Treatment Block Grant, Center for Substance Abuse Prevention, Division of State Programs, Center for Substance Abuse Treatment, Division of State and Community Assistance, Table 1: Priority Areas and Annual Performance Indicators</a:t>
            </a:r>
            <a:endParaRPr lang="en-US" sz="1200" b="0" i="0" u="none" strike="noStrike" kern="1200" baseline="0">
              <a:solidFill>
                <a:schemeClr val="tx1"/>
              </a:solidFill>
              <a:latin typeface="+mn-lt"/>
              <a:cs typeface="Calibri"/>
            </a:endParaRPr>
          </a:p>
          <a:p>
            <a:pPr marL="285750" lvl="0" indent="-285750">
              <a:buFont typeface="Arial"/>
              <a:buChar char="•"/>
            </a:pPr>
            <a:endParaRPr lang="en-US" sz="1400" i="1">
              <a:cs typeface="Calibri"/>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33</a:t>
            </a:fld>
            <a:endParaRPr lang="en-US"/>
          </a:p>
        </p:txBody>
      </p:sp>
    </p:spTree>
    <p:extLst>
      <p:ext uri="{BB962C8B-B14F-4D97-AF65-F5344CB8AC3E}">
        <p14:creationId xmlns:p14="http://schemas.microsoft.com/office/powerpoint/2010/main" val="1866857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kern="1200">
                <a:solidFill>
                  <a:schemeClr val="tx1"/>
                </a:solidFill>
                <a:effectLst/>
                <a:latin typeface="+mn-lt"/>
                <a:ea typeface="+mn-ea"/>
                <a:cs typeface="+mn-cs"/>
              </a:rPr>
              <a:t>Thank you!  For further access to the </a:t>
            </a:r>
            <a:r>
              <a:rPr lang="en-US" sz="1400" i="1" kern="1200">
                <a:solidFill>
                  <a:schemeClr val="tx1"/>
                </a:solidFill>
                <a:effectLst/>
                <a:latin typeface="+mn-lt"/>
                <a:ea typeface="+mn-ea"/>
                <a:cs typeface="+mn-cs"/>
              </a:rPr>
              <a:t>Report to Congress, </a:t>
            </a:r>
            <a:r>
              <a:rPr lang="en-US" sz="1400" kern="1200">
                <a:solidFill>
                  <a:schemeClr val="tx1"/>
                </a:solidFill>
                <a:effectLst/>
                <a:latin typeface="+mn-lt"/>
                <a:ea typeface="+mn-ea"/>
                <a:cs typeface="+mn-cs"/>
              </a:rPr>
              <a:t>the </a:t>
            </a:r>
            <a:r>
              <a:rPr lang="en-US" sz="1400" i="1" kern="1200">
                <a:solidFill>
                  <a:schemeClr val="tx1"/>
                </a:solidFill>
                <a:effectLst/>
                <a:latin typeface="+mn-lt"/>
                <a:ea typeface="+mn-ea"/>
                <a:cs typeface="+mn-cs"/>
              </a:rPr>
              <a:t>State Performance and Best Practices, </a:t>
            </a:r>
            <a:r>
              <a:rPr lang="en-US" sz="1400" kern="1200">
                <a:solidFill>
                  <a:schemeClr val="tx1"/>
                </a:solidFill>
                <a:effectLst/>
                <a:latin typeface="+mn-lt"/>
                <a:ea typeface="+mn-ea"/>
                <a:cs typeface="+mn-cs"/>
              </a:rPr>
              <a:t>and/or your state’s report, visit the above URL.  </a:t>
            </a:r>
          </a:p>
          <a:p>
            <a:endParaRPr lang="en-US" sz="1400" kern="1200">
              <a:solidFill>
                <a:schemeClr val="tx1"/>
              </a:solidFill>
              <a:effectLst/>
              <a:latin typeface="+mn-lt"/>
              <a:ea typeface="+mn-ea"/>
              <a:cs typeface="+mn-cs"/>
            </a:endParaRPr>
          </a:p>
          <a:p>
            <a:r>
              <a:rPr lang="en-US" sz="1400" kern="1200">
                <a:solidFill>
                  <a:schemeClr val="tx1"/>
                </a:solidFill>
                <a:effectLst/>
                <a:latin typeface="+mn-lt"/>
                <a:ea typeface="+mn-ea"/>
                <a:cs typeface="+mn-cs"/>
              </a:rPr>
              <a:t>If you have additional questions about state or national underage drinking prevention efforts, please get in touch with the contacts listed here.</a:t>
            </a:r>
            <a:endParaRPr lang="en-US" sz="1400"/>
          </a:p>
        </p:txBody>
      </p:sp>
      <p:sp>
        <p:nvSpPr>
          <p:cNvPr id="4" name="Slide Number Placeholder 3"/>
          <p:cNvSpPr>
            <a:spLocks noGrp="1"/>
          </p:cNvSpPr>
          <p:nvPr>
            <p:ph type="sldNum" sz="quarter" idx="10"/>
          </p:nvPr>
        </p:nvSpPr>
        <p:spPr/>
        <p:txBody>
          <a:bodyPr/>
          <a:lstStyle/>
          <a:p>
            <a:fld id="{EB134BD7-5DD2-432A-8F84-0E05342D6162}" type="slidenum">
              <a:rPr lang="en-US" smtClean="0"/>
              <a:pPr/>
              <a:t>34</a:t>
            </a:fld>
            <a:endParaRPr lang="en-US"/>
          </a:p>
        </p:txBody>
      </p:sp>
    </p:spTree>
    <p:extLst>
      <p:ext uri="{BB962C8B-B14F-4D97-AF65-F5344CB8AC3E}">
        <p14:creationId xmlns:p14="http://schemas.microsoft.com/office/powerpoint/2010/main" val="92026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u="none" strike="noStrike" kern="1200">
                <a:solidFill>
                  <a:schemeClr val="tx1"/>
                </a:solidFill>
                <a:effectLst/>
                <a:latin typeface="+mn-lt"/>
                <a:ea typeface="+mn-ea"/>
                <a:cs typeface="+mn-cs"/>
              </a:rPr>
              <a:t>As specified in the STOP Act, the ICCPUD is composed of 16 federal officials, some of whom have delegated participation to specific agencies and/or staff: </a:t>
            </a:r>
          </a:p>
          <a:p>
            <a:pPr marL="228600" indent="-228600">
              <a:buFont typeface="+mj-lt"/>
              <a:buAutoNum type="arabicPeriod"/>
            </a:pPr>
            <a:r>
              <a:rPr lang="en-US" sz="1600" kern="1200">
                <a:solidFill>
                  <a:schemeClr val="tx1"/>
                </a:solidFill>
                <a:effectLst/>
                <a:latin typeface="+mn-lt"/>
                <a:ea typeface="+mn-ea"/>
                <a:cs typeface="+mn-cs"/>
              </a:rPr>
              <a:t>the Secretary of Health and Human Services</a:t>
            </a:r>
          </a:p>
          <a:p>
            <a:pPr marL="228600" indent="-228600">
              <a:buFont typeface="+mj-lt"/>
              <a:buAutoNum type="arabicPeriod"/>
            </a:pPr>
            <a:r>
              <a:rPr lang="en-US" sz="1600" kern="1200">
                <a:solidFill>
                  <a:schemeClr val="tx1"/>
                </a:solidFill>
                <a:effectLst/>
                <a:latin typeface="+mn-lt"/>
                <a:ea typeface="+mn-ea"/>
                <a:cs typeface="+mn-cs"/>
              </a:rPr>
              <a:t>the Secretary of Education</a:t>
            </a:r>
          </a:p>
          <a:p>
            <a:pPr marL="228600" indent="-228600">
              <a:buFont typeface="+mj-lt"/>
              <a:buAutoNum type="arabicPeriod"/>
            </a:pPr>
            <a:r>
              <a:rPr lang="en-US" sz="1600" kern="1200">
                <a:solidFill>
                  <a:schemeClr val="tx1"/>
                </a:solidFill>
                <a:effectLst/>
                <a:latin typeface="+mn-lt"/>
                <a:ea typeface="+mn-ea"/>
                <a:cs typeface="+mn-cs"/>
              </a:rPr>
              <a:t>the Attorney General</a:t>
            </a:r>
          </a:p>
          <a:p>
            <a:pPr marL="228600" indent="-228600">
              <a:buFont typeface="+mj-lt"/>
              <a:buAutoNum type="arabicPeriod"/>
            </a:pPr>
            <a:r>
              <a:rPr lang="en-US" sz="1600" kern="1200">
                <a:solidFill>
                  <a:schemeClr val="tx1"/>
                </a:solidFill>
                <a:effectLst/>
                <a:latin typeface="+mn-lt"/>
                <a:ea typeface="+mn-ea"/>
                <a:cs typeface="+mn-cs"/>
              </a:rPr>
              <a:t>the Secretary of Transportation </a:t>
            </a:r>
          </a:p>
          <a:p>
            <a:pPr marL="228600" indent="-228600">
              <a:buFont typeface="+mj-lt"/>
              <a:buAutoNum type="arabicPeriod"/>
            </a:pPr>
            <a:r>
              <a:rPr lang="en-US" sz="1600" kern="1200">
                <a:solidFill>
                  <a:schemeClr val="tx1"/>
                </a:solidFill>
                <a:effectLst/>
                <a:latin typeface="+mn-lt"/>
                <a:ea typeface="+mn-ea"/>
                <a:cs typeface="+mn-cs"/>
              </a:rPr>
              <a:t>the Secretary of the Treasury </a:t>
            </a:r>
          </a:p>
          <a:p>
            <a:pPr marL="228600" indent="-228600">
              <a:buFont typeface="+mj-lt"/>
              <a:buAutoNum type="arabicPeriod"/>
            </a:pPr>
            <a:r>
              <a:rPr lang="en-US" sz="1600" kern="1200">
                <a:solidFill>
                  <a:schemeClr val="tx1"/>
                </a:solidFill>
                <a:effectLst/>
                <a:latin typeface="+mn-lt"/>
                <a:ea typeface="+mn-ea"/>
                <a:cs typeface="+mn-cs"/>
              </a:rPr>
              <a:t>the Secretary of Defense </a:t>
            </a:r>
          </a:p>
          <a:p>
            <a:pPr marL="228600" indent="-228600">
              <a:buFont typeface="+mj-lt"/>
              <a:buAutoNum type="arabicPeriod"/>
            </a:pPr>
            <a:r>
              <a:rPr lang="en-US" sz="1600" kern="1200">
                <a:solidFill>
                  <a:schemeClr val="tx1"/>
                </a:solidFill>
                <a:effectLst/>
                <a:latin typeface="+mn-lt"/>
                <a:ea typeface="+mn-ea"/>
                <a:cs typeface="+mn-cs"/>
              </a:rPr>
              <a:t>the Surgeon General </a:t>
            </a:r>
          </a:p>
          <a:p>
            <a:pPr marL="228600" indent="-228600">
              <a:buFont typeface="+mj-lt"/>
              <a:buAutoNum type="arabicPeriod"/>
            </a:pPr>
            <a:r>
              <a:rPr lang="en-US" sz="1600" kern="1200">
                <a:solidFill>
                  <a:schemeClr val="tx1"/>
                </a:solidFill>
                <a:effectLst/>
                <a:latin typeface="+mn-lt"/>
                <a:ea typeface="+mn-ea"/>
                <a:cs typeface="+mn-cs"/>
              </a:rPr>
              <a:t>the Director of the Centers for Disease Control and Prevention </a:t>
            </a:r>
          </a:p>
          <a:p>
            <a:pPr marL="228600" indent="-228600">
              <a:buFont typeface="+mj-lt"/>
              <a:buAutoNum type="arabicPeriod"/>
            </a:pPr>
            <a:r>
              <a:rPr lang="en-US" sz="1600" kern="1200">
                <a:solidFill>
                  <a:schemeClr val="tx1"/>
                </a:solidFill>
                <a:effectLst/>
                <a:latin typeface="+mn-lt"/>
                <a:ea typeface="+mn-ea"/>
                <a:cs typeface="+mn-cs"/>
              </a:rPr>
              <a:t>the Director of the National Institute on Alcohol Abuse and Alcoholism </a:t>
            </a:r>
          </a:p>
          <a:p>
            <a:pPr marL="228600" indent="-228600">
              <a:buFont typeface="+mj-lt"/>
              <a:buAutoNum type="arabicPeriod"/>
            </a:pPr>
            <a:r>
              <a:rPr lang="en-US" sz="1600" kern="1200">
                <a:solidFill>
                  <a:schemeClr val="tx1"/>
                </a:solidFill>
                <a:effectLst/>
                <a:latin typeface="+mn-lt"/>
                <a:ea typeface="+mn-ea"/>
                <a:cs typeface="+mn-cs"/>
              </a:rPr>
              <a:t>the Administrator of the Substance Abuse and Mental Health Services Administration (now the Assistant Secretary for Mental Health and Substance Use, as designated in the 21</a:t>
            </a:r>
            <a:r>
              <a:rPr lang="en-US" sz="1600" kern="1200" baseline="30000">
                <a:solidFill>
                  <a:schemeClr val="tx1"/>
                </a:solidFill>
                <a:effectLst/>
                <a:latin typeface="+mn-lt"/>
                <a:ea typeface="+mn-ea"/>
                <a:cs typeface="+mn-cs"/>
              </a:rPr>
              <a:t>st  </a:t>
            </a:r>
            <a:r>
              <a:rPr lang="en-US" sz="1600" kern="1200">
                <a:solidFill>
                  <a:schemeClr val="tx1"/>
                </a:solidFill>
                <a:effectLst/>
                <a:latin typeface="+mn-lt"/>
                <a:ea typeface="+mn-ea"/>
                <a:cs typeface="+mn-cs"/>
              </a:rPr>
              <a:t>Century Cures Act)</a:t>
            </a:r>
          </a:p>
          <a:p>
            <a:pPr marL="228600" indent="-228600">
              <a:buFont typeface="+mj-lt"/>
              <a:buAutoNum type="arabicPeriod"/>
            </a:pPr>
            <a:r>
              <a:rPr lang="en-US" sz="1600" kern="1200">
                <a:solidFill>
                  <a:schemeClr val="tx1"/>
                </a:solidFill>
                <a:effectLst/>
                <a:latin typeface="+mn-lt"/>
                <a:ea typeface="+mn-ea"/>
                <a:cs typeface="+mn-cs"/>
              </a:rPr>
              <a:t>the Director of the National Institute on Drug Abuse </a:t>
            </a:r>
          </a:p>
          <a:p>
            <a:pPr marL="228600" indent="-228600">
              <a:buFont typeface="+mj-lt"/>
              <a:buAutoNum type="arabicPeriod"/>
            </a:pPr>
            <a:r>
              <a:rPr lang="en-US" sz="1600" kern="1200">
                <a:solidFill>
                  <a:schemeClr val="tx1"/>
                </a:solidFill>
                <a:effectLst/>
                <a:latin typeface="+mn-lt"/>
                <a:ea typeface="+mn-ea"/>
                <a:cs typeface="+mn-cs"/>
              </a:rPr>
              <a:t>the Assistant Secretary for Children and Families </a:t>
            </a:r>
          </a:p>
          <a:p>
            <a:pPr marL="228600" indent="-228600">
              <a:buFont typeface="+mj-lt"/>
              <a:buAutoNum type="arabicPeriod"/>
            </a:pPr>
            <a:r>
              <a:rPr lang="en-US" sz="1600" kern="1200">
                <a:solidFill>
                  <a:schemeClr val="tx1"/>
                </a:solidFill>
                <a:effectLst/>
                <a:latin typeface="+mn-lt"/>
                <a:ea typeface="+mn-ea"/>
                <a:cs typeface="+mn-cs"/>
              </a:rPr>
              <a:t>the Director of the Office of National Drug Control Policy </a:t>
            </a:r>
          </a:p>
          <a:p>
            <a:pPr marL="228600" indent="-228600">
              <a:buFont typeface="+mj-lt"/>
              <a:buAutoNum type="arabicPeriod"/>
            </a:pPr>
            <a:r>
              <a:rPr lang="en-US" sz="1600" kern="1200">
                <a:solidFill>
                  <a:schemeClr val="tx1"/>
                </a:solidFill>
                <a:effectLst/>
                <a:latin typeface="+mn-lt"/>
                <a:ea typeface="+mn-ea"/>
                <a:cs typeface="+mn-cs"/>
              </a:rPr>
              <a:t>the Administrator of the National Highway Traffic Safety Administration </a:t>
            </a:r>
          </a:p>
          <a:p>
            <a:pPr marL="228600" indent="-228600">
              <a:buFont typeface="+mj-lt"/>
              <a:buAutoNum type="arabicPeriod"/>
            </a:pPr>
            <a:r>
              <a:rPr lang="en-US" sz="1600" kern="1200">
                <a:solidFill>
                  <a:schemeClr val="tx1"/>
                </a:solidFill>
                <a:effectLst/>
                <a:latin typeface="+mn-lt"/>
                <a:ea typeface="+mn-ea"/>
                <a:cs typeface="+mn-cs"/>
              </a:rPr>
              <a:t>the Administrator of the Office of Juvenile Justice and Delinquency Prevention</a:t>
            </a:r>
          </a:p>
          <a:p>
            <a:pPr marL="228600" indent="-228600">
              <a:buFont typeface="+mj-lt"/>
              <a:buAutoNum type="arabicPeriod"/>
            </a:pPr>
            <a:r>
              <a:rPr lang="en-US" sz="1600" kern="1200">
                <a:solidFill>
                  <a:schemeClr val="tx1"/>
                </a:solidFill>
                <a:effectLst/>
                <a:latin typeface="+mn-lt"/>
                <a:ea typeface="+mn-ea"/>
                <a:cs typeface="+mn-cs"/>
              </a:rPr>
              <a:t>the Chairman of the Federal Trade Commission </a:t>
            </a:r>
            <a:r>
              <a:rPr lang="en-US" sz="1800" b="0" i="0" u="none" strike="noStrike"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80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a:t>While not enumerated in the (STOP) legislation, other agencies have chosen to participate. </a:t>
            </a:r>
            <a:r>
              <a:rPr lang="en-US" sz="1800">
                <a:effectLst/>
              </a:rPr>
              <a:t>There are currently 22 federal departments and agencies participating in the ICCPUD.</a:t>
            </a:r>
            <a:endParaRPr lang="en-US" sz="180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80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0" i="0">
                <a:solidFill>
                  <a:srgbClr val="444444"/>
                </a:solidFill>
                <a:effectLst/>
                <a:latin typeface="Calibri" panose="020F0502020204030204" pitchFamily="34" charset="0"/>
              </a:rPr>
              <a:t>Chapter 2 and Appendix B of the </a:t>
            </a:r>
            <a:r>
              <a:rPr lang="en-US" sz="2800" b="0" i="1">
                <a:solidFill>
                  <a:srgbClr val="444444"/>
                </a:solidFill>
                <a:effectLst/>
                <a:latin typeface="Calibri" panose="020F0502020204030204" pitchFamily="34" charset="0"/>
              </a:rPr>
              <a:t>Report to Congress</a:t>
            </a:r>
            <a:r>
              <a:rPr lang="en-US" sz="2800" b="0" i="0">
                <a:solidFill>
                  <a:srgbClr val="444444"/>
                </a:solidFill>
                <a:effectLst/>
                <a:latin typeface="Calibri" panose="020F0502020204030204" pitchFamily="34" charset="0"/>
              </a:rPr>
              <a:t> include detailed descriptions of each of these agency’s efforts to prevent and reduce underage drinking.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800" baseline="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a:solidFill>
                  <a:schemeClr val="tx1"/>
                </a:solidFill>
                <a:effectLst/>
                <a:latin typeface="+mn-lt"/>
                <a:ea typeface="+mn-ea"/>
                <a:cs typeface="+mn-cs"/>
              </a:rPr>
              <a:t>ICCPUD consults and collaborates with all appropriate and interested parties, including state and local governments, public health research and interest groups, foundations, community-based organizations and coalitions, and alcohol beverage industry trade associations and companies.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0" i="0">
                <a:solidFill>
                  <a:srgbClr val="444444"/>
                </a:solidFill>
                <a:effectLst/>
                <a:latin typeface="Calibri" panose="020F0502020204030204" pitchFamily="34" charset="0"/>
              </a:rPr>
              <a:t>Thirty-four (67 percent) of the states have a state-level interagency committee to coordinate underage drinking prevention activities.</a:t>
            </a:r>
            <a:endParaRPr lang="en-US" sz="18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pPr/>
              <a:t>4</a:t>
            </a:fld>
            <a:endParaRPr lang="en-US"/>
          </a:p>
        </p:txBody>
      </p:sp>
    </p:spTree>
    <p:extLst>
      <p:ext uri="{BB962C8B-B14F-4D97-AF65-F5344CB8AC3E}">
        <p14:creationId xmlns:p14="http://schemas.microsoft.com/office/powerpoint/2010/main" val="261733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kern="1200">
                <a:solidFill>
                  <a:schemeClr val="tx1"/>
                </a:solidFill>
                <a:effectLst/>
                <a:latin typeface="+mn-lt"/>
                <a:ea typeface="+mn-ea"/>
                <a:cs typeface="+mn-cs"/>
              </a:rPr>
              <a:t>Data on this chart were obtained from the </a:t>
            </a:r>
            <a:r>
              <a:rPr lang="en-US" sz="1100" i="0" kern="1200">
                <a:solidFill>
                  <a:schemeClr val="tx1"/>
                </a:solidFill>
                <a:effectLst/>
                <a:latin typeface="+mn-lt"/>
                <a:ea typeface="+mn-ea"/>
                <a:cs typeface="+mn-cs"/>
              </a:rPr>
              <a:t>2019 National Survey on Drug Use and Health </a:t>
            </a:r>
            <a:r>
              <a:rPr lang="en-US" sz="1100" kern="1200">
                <a:solidFill>
                  <a:schemeClr val="tx1"/>
                </a:solidFill>
                <a:effectLst/>
                <a:latin typeface="+mn-lt"/>
                <a:ea typeface="+mn-ea"/>
                <a:cs typeface="+mn-cs"/>
              </a:rPr>
              <a:t>conducted by SAMHSA's Center for Behavioral Health Statistics and Quality.</a:t>
            </a:r>
          </a:p>
          <a:p>
            <a:endParaRPr lang="en-US" sz="1200" i="0"/>
          </a:p>
          <a:p>
            <a:r>
              <a:rPr lang="en-US" sz="1200" i="0"/>
              <a:t>The</a:t>
            </a:r>
            <a:r>
              <a:rPr lang="en-US" sz="1200" i="1"/>
              <a:t> </a:t>
            </a:r>
            <a:r>
              <a:rPr lang="en-US" sz="1200" i="0"/>
              <a:t>2021</a:t>
            </a:r>
            <a:r>
              <a:rPr lang="en-US" sz="1200" i="1"/>
              <a:t> Report to Congress </a:t>
            </a:r>
            <a:r>
              <a:rPr lang="en-US" sz="1200"/>
              <a:t>documents ongoing local, state, and federal efforts</a:t>
            </a:r>
            <a:r>
              <a:rPr lang="en-US" sz="1200" baseline="0"/>
              <a:t> to prevent and reduce underage drinking</a:t>
            </a:r>
            <a:r>
              <a:rPr lang="en-US" sz="1200"/>
              <a:t>:</a:t>
            </a:r>
          </a:p>
          <a:p>
            <a:pPr marL="285750" indent="-285750">
              <a:buFont typeface="Arial" panose="020B0604020202020204" pitchFamily="34" charset="0"/>
              <a:buChar char="•"/>
            </a:pPr>
            <a:r>
              <a:rPr lang="en-US" sz="1200" kern="1200">
                <a:solidFill>
                  <a:schemeClr val="tx1"/>
                </a:solidFill>
                <a:effectLst/>
                <a:latin typeface="+mn-lt"/>
                <a:ea typeface="+mn-ea"/>
                <a:cs typeface="+mn-cs"/>
              </a:rPr>
              <a:t>Among Americans under age 21, alcohol is the most frequently used substance, used more often than tobacco, marijuana, or other illicit drugs. </a:t>
            </a:r>
          </a:p>
          <a:p>
            <a:pPr marL="285750" indent="-285750">
              <a:buFont typeface="Arial" panose="020B0604020202020204" pitchFamily="34" charset="0"/>
              <a:buChar char="•"/>
            </a:pPr>
            <a:r>
              <a:rPr lang="en-US" sz="1200" kern="1200">
                <a:solidFill>
                  <a:schemeClr val="tx1"/>
                </a:solidFill>
                <a:effectLst/>
                <a:latin typeface="+mn-lt"/>
                <a:ea typeface="+mn-ea"/>
                <a:cs typeface="+mn-cs"/>
              </a:rPr>
              <a:t>Underage alcohol consumption is a persistent and serious public health challenge, resulting in thousands of deaths each year through motor vehicle crashes, violence, suicide, alcohol poisoning, and other causes. </a:t>
            </a:r>
          </a:p>
          <a:p>
            <a:pPr marL="285750" indent="-285750">
              <a:buFont typeface="Arial" panose="020B0604020202020204" pitchFamily="34" charset="0"/>
              <a:buChar char="•"/>
            </a:pPr>
            <a:r>
              <a:rPr lang="en-US" sz="1200" kern="1200">
                <a:solidFill>
                  <a:schemeClr val="tx1"/>
                </a:solidFill>
                <a:effectLst/>
                <a:latin typeface="+mn-lt"/>
                <a:ea typeface="+mn-ea"/>
                <a:cs typeface="+mn-cs"/>
              </a:rPr>
              <a:t>National epidemiologic data demonstrate that national and state prevention efforts are having positive effects.  Local and community-level activity, which is not generally measured, is also contributing. </a:t>
            </a:r>
          </a:p>
          <a:p>
            <a:pPr marL="285750" indent="-285750">
              <a:buFont typeface="Arial" panose="020B0604020202020204" pitchFamily="34" charset="0"/>
              <a:buChar char="•"/>
            </a:pPr>
            <a:r>
              <a:rPr lang="en-US" sz="1200" kern="1200">
                <a:solidFill>
                  <a:schemeClr val="tx1"/>
                </a:solidFill>
                <a:effectLst/>
                <a:latin typeface="+mn-lt"/>
                <a:ea typeface="+mn-ea"/>
                <a:cs typeface="+mn-cs"/>
              </a:rPr>
              <a:t>Since 2004, past-month alcohol use by underage drinkers has declined by 35.5 percent.</a:t>
            </a:r>
          </a:p>
          <a:p>
            <a:pPr marL="285750" indent="-285750">
              <a:buFont typeface="Arial" panose="020B0604020202020204" pitchFamily="34" charset="0"/>
              <a:buChar char="•"/>
            </a:pPr>
            <a:r>
              <a:rPr lang="en-US" sz="1200" kern="1200">
                <a:solidFill>
                  <a:schemeClr val="tx1"/>
                </a:solidFill>
                <a:effectLst/>
                <a:latin typeface="+mn-lt"/>
                <a:ea typeface="+mn-ea"/>
                <a:cs typeface="+mn-cs"/>
              </a:rPr>
              <a:t>Past-month use by young adults (ages 18-20) remains at a high level, although (as illustrated in this chart), some decline is evident since 2014.</a:t>
            </a:r>
            <a:endParaRPr lang="en-US" sz="1200" i="0"/>
          </a:p>
        </p:txBody>
      </p:sp>
      <p:sp>
        <p:nvSpPr>
          <p:cNvPr id="4" name="Slide Number Placeholder 3"/>
          <p:cNvSpPr>
            <a:spLocks noGrp="1"/>
          </p:cNvSpPr>
          <p:nvPr>
            <p:ph type="sldNum" sz="quarter" idx="10"/>
          </p:nvPr>
        </p:nvSpPr>
        <p:spPr/>
        <p:txBody>
          <a:bodyPr/>
          <a:lstStyle/>
          <a:p>
            <a:fld id="{EB134BD7-5DD2-432A-8F84-0E05342D6162}" type="slidenum">
              <a:rPr lang="en-US" smtClean="0"/>
              <a:pPr/>
              <a:t>5</a:t>
            </a:fld>
            <a:endParaRPr lang="en-US"/>
          </a:p>
        </p:txBody>
      </p:sp>
    </p:spTree>
    <p:extLst>
      <p:ext uri="{BB962C8B-B14F-4D97-AF65-F5344CB8AC3E}">
        <p14:creationId xmlns:p14="http://schemas.microsoft.com/office/powerpoint/2010/main" val="102231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STOP Act requires the annual </a:t>
            </a:r>
            <a:r>
              <a:rPr lang="en-US" sz="1200" i="1" kern="1200">
                <a:solidFill>
                  <a:schemeClr val="tx1"/>
                </a:solidFill>
                <a:effectLst/>
                <a:latin typeface="+mn-lt"/>
                <a:ea typeface="+mn-ea"/>
                <a:cs typeface="+mn-cs"/>
              </a:rPr>
              <a:t>Report to Congress on the Prevention and Reduction of Underage Drinking</a:t>
            </a:r>
            <a:r>
              <a:rPr lang="en-US" sz="1200" kern="1200">
                <a:solidFill>
                  <a:schemeClr val="tx1"/>
                </a:solidFill>
                <a:effectLst/>
                <a:latin typeface="+mn-lt"/>
                <a:ea typeface="+mn-ea"/>
                <a:cs typeface="+mn-cs"/>
              </a:rPr>
              <a:t>, which includes information on:</a:t>
            </a:r>
            <a:endParaRPr lang="en-US" sz="1100" kern="1200">
              <a:solidFill>
                <a:schemeClr val="tx1"/>
              </a:solidFill>
              <a:effectLst/>
              <a:latin typeface="+mn-lt"/>
              <a:ea typeface="+mn-ea"/>
              <a:cs typeface="+mn-cs"/>
            </a:endParaRPr>
          </a:p>
          <a:p>
            <a:endParaRPr lang="en-US"/>
          </a:p>
          <a:p>
            <a:pPr marL="628650" lvl="1" indent="-171450">
              <a:buFont typeface="Wingdings" panose="05000000000000000000" pitchFamily="2" charset="2"/>
              <a:buChar char="Ø"/>
            </a:pPr>
            <a:r>
              <a:rPr lang="en-US" sz="1200" kern="1200">
                <a:solidFill>
                  <a:schemeClr val="tx1"/>
                </a:solidFill>
                <a:effectLst/>
                <a:latin typeface="+mn-lt"/>
                <a:ea typeface="+mn-ea"/>
                <a:cs typeface="+mn-cs"/>
              </a:rPr>
              <a:t>National data on the prevalence and patterns of underage drinking</a:t>
            </a:r>
            <a:endParaRPr lang="en-US" sz="11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sz="1200" kern="1200">
                <a:solidFill>
                  <a:schemeClr val="tx1"/>
                </a:solidFill>
                <a:effectLst/>
                <a:latin typeface="+mn-lt"/>
                <a:ea typeface="+mn-ea"/>
                <a:cs typeface="+mn-cs"/>
              </a:rPr>
              <a:t>The federally coordinated approach to underage drinking prevention, with a description of programs and policies </a:t>
            </a:r>
            <a:endParaRPr lang="en-US" sz="11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sz="1200" kern="1200">
                <a:solidFill>
                  <a:schemeClr val="tx1"/>
                </a:solidFill>
                <a:effectLst/>
                <a:latin typeface="+mn-lt"/>
                <a:ea typeface="+mn-ea"/>
                <a:cs typeface="+mn-cs"/>
              </a:rPr>
              <a:t>A report on the national adult-oriented media public service campaign required by the STOP Act known as “Talk.  They Hear You.”</a:t>
            </a:r>
            <a:endParaRPr lang="en-US" sz="11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1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a:t>
            </a:r>
            <a:r>
              <a:rPr lang="en-US" sz="1200" i="1" kern="1200">
                <a:solidFill>
                  <a:schemeClr val="tx1"/>
                </a:solidFill>
                <a:effectLst/>
                <a:latin typeface="+mn-lt"/>
                <a:ea typeface="+mn-ea"/>
                <a:cs typeface="+mn-cs"/>
              </a:rPr>
              <a:t>Report to Congress </a:t>
            </a:r>
            <a:r>
              <a:rPr lang="en-US" sz="1200" kern="1200">
                <a:solidFill>
                  <a:schemeClr val="tx1"/>
                </a:solidFill>
                <a:effectLst/>
                <a:latin typeface="+mn-lt"/>
                <a:ea typeface="+mn-ea"/>
                <a:cs typeface="+mn-cs"/>
              </a:rPr>
              <a:t>is available at the URL shown.</a:t>
            </a:r>
            <a:endParaRPr lang="en-US" sz="11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575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The STOP Act requires individual reports for the 50 states and the District of Columbia. </a:t>
            </a:r>
            <a:r>
              <a:rPr lang="en-US" sz="1200" b="0" i="0">
                <a:solidFill>
                  <a:srgbClr val="444444"/>
                </a:solidFill>
                <a:effectLst/>
                <a:latin typeface="Calibri" panose="020F0502020204030204" pitchFamily="34" charset="0"/>
              </a:rPr>
              <a:t>Each report contains state-specific data on underage and adult drinking rates; description of state's prevention and treatment system; state laws and policies identified as best or potential best practices for preventing underage drinking; and annual State Survey responses, including prevention programs, collaborations and best practices, expenditures, and enforcement.</a:t>
            </a:r>
            <a:endParaRPr lang="en-US" sz="10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170487F-E731-4234-BD95-29A15C7497B5}" type="slidenum">
              <a:rPr lang="en-US" smtClean="0"/>
              <a:t>7</a:t>
            </a:fld>
            <a:endParaRPr lang="en-US"/>
          </a:p>
        </p:txBody>
      </p:sp>
    </p:spTree>
    <p:extLst>
      <p:ext uri="{BB962C8B-B14F-4D97-AF65-F5344CB8AC3E}">
        <p14:creationId xmlns:p14="http://schemas.microsoft.com/office/powerpoint/2010/main" val="150840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The SPBP:</a:t>
            </a:r>
          </a:p>
          <a:p>
            <a:endParaRPr lang="en-US" sz="12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b="0" i="0">
                <a:solidFill>
                  <a:srgbClr val="000000"/>
                </a:solidFill>
                <a:effectLst/>
                <a:latin typeface="Calibri" panose="020F0502020204030204" pitchFamily="34" charset="0"/>
              </a:rPr>
              <a:t>Describes best practices and evidence-based policies (EBPs) for underage drinking reduction and prevention;</a:t>
            </a:r>
            <a:endParaRPr lang="en-US" sz="12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b="0" i="0">
                <a:solidFill>
                  <a:srgbClr val="000000"/>
                </a:solidFill>
                <a:effectLst/>
                <a:latin typeface="Calibri" panose="020F0502020204030204" pitchFamily="34" charset="0"/>
              </a:rPr>
              <a:t>Helps states prepare to prevent underage drinking by understanding EBPs and each state’s performance in reducing underage drinking; </a:t>
            </a:r>
            <a:endParaRPr lang="en-US" sz="12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b="0" i="0">
                <a:solidFill>
                  <a:srgbClr val="000000"/>
                </a:solidFill>
                <a:effectLst/>
                <a:latin typeface="Calibri" panose="020F0502020204030204" pitchFamily="34" charset="0"/>
              </a:rPr>
              <a:t>Compares states’ performance in implementing EBPs to reduce underage drinking; </a:t>
            </a:r>
            <a:endParaRPr lang="en-US" sz="1200" kern="1200">
              <a:solidFill>
                <a:schemeClr val="tx1"/>
              </a:solidFill>
              <a:effectLst/>
              <a:latin typeface="+mn-lt"/>
              <a:ea typeface="+mn-ea"/>
              <a:cs typeface="+mn-cs"/>
            </a:endParaRPr>
          </a:p>
          <a:p>
            <a:pPr marL="628650" lvl="1" indent="-171450">
              <a:buFont typeface="Wingdings" panose="05000000000000000000" pitchFamily="2" charset="2"/>
              <a:buChar char="Ø"/>
            </a:pPr>
            <a:r>
              <a:rPr lang="en-US" b="0" i="0">
                <a:solidFill>
                  <a:srgbClr val="000000"/>
                </a:solidFill>
                <a:effectLst/>
                <a:latin typeface="Calibri" panose="020F0502020204030204" pitchFamily="34" charset="0"/>
              </a:rPr>
              <a:t>Provides data on state enforcement of underage drinking laws and prevention programs.</a:t>
            </a:r>
            <a:endParaRPr lang="en-US"/>
          </a:p>
        </p:txBody>
      </p:sp>
      <p:sp>
        <p:nvSpPr>
          <p:cNvPr id="4" name="Slide Number Placeholder 3"/>
          <p:cNvSpPr>
            <a:spLocks noGrp="1"/>
          </p:cNvSpPr>
          <p:nvPr>
            <p:ph type="sldNum" sz="quarter" idx="5"/>
          </p:nvPr>
        </p:nvSpPr>
        <p:spPr/>
        <p:txBody>
          <a:bodyPr/>
          <a:lstStyle/>
          <a:p>
            <a:fld id="{D170487F-E731-4234-BD95-29A15C7497B5}" type="slidenum">
              <a:rPr lang="en-US" smtClean="0"/>
              <a:t>8</a:t>
            </a:fld>
            <a:endParaRPr lang="en-US"/>
          </a:p>
        </p:txBody>
      </p:sp>
    </p:spTree>
    <p:extLst>
      <p:ext uri="{BB962C8B-B14F-4D97-AF65-F5344CB8AC3E}">
        <p14:creationId xmlns:p14="http://schemas.microsoft.com/office/powerpoint/2010/main" val="400568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0" i="0">
                <a:solidFill>
                  <a:srgbClr val="444444"/>
                </a:solidFill>
                <a:effectLst/>
                <a:latin typeface="Calibri" panose="020F0502020204030204" pitchFamily="34" charset="0"/>
              </a:rPr>
              <a:t>The STOP Act requires annual reports on each state's efforts to prevent and reduce underage drinking. </a:t>
            </a:r>
          </a:p>
          <a:p>
            <a:pPr marL="0" indent="0">
              <a:buFont typeface="Arial" panose="020B0604020202020204" pitchFamily="34" charset="0"/>
              <a:buNone/>
            </a:pPr>
            <a:endParaRPr lang="en-US" sz="1400" b="0" i="0">
              <a:solidFill>
                <a:srgbClr val="444444"/>
              </a:solidFill>
              <a:effectLst/>
              <a:latin typeface="Calibri" panose="020F0502020204030204" pitchFamily="34" charset="0"/>
            </a:endParaRPr>
          </a:p>
          <a:p>
            <a:pPr marL="0" indent="0">
              <a:buFont typeface="Arial" panose="020B0604020202020204" pitchFamily="34" charset="0"/>
              <a:buNone/>
            </a:pPr>
            <a:r>
              <a:rPr lang="en-US" sz="1400" b="0" i="0">
                <a:solidFill>
                  <a:srgbClr val="444444"/>
                </a:solidFill>
                <a:effectLst/>
                <a:latin typeface="Calibri" panose="020F0502020204030204" pitchFamily="34" charset="0"/>
              </a:rPr>
              <a:t>Each State Report contains: </a:t>
            </a:r>
          </a:p>
          <a:p>
            <a:pPr marL="0" indent="0">
              <a:buFont typeface="Arial" panose="020B0604020202020204" pitchFamily="34" charset="0"/>
              <a:buNone/>
            </a:pPr>
            <a:r>
              <a:rPr lang="en-US" sz="1400" b="0" i="0">
                <a:solidFill>
                  <a:srgbClr val="444444"/>
                </a:solidFill>
                <a:effectLst/>
                <a:latin typeface="Calibri" panose="020F0502020204030204" pitchFamily="34" charset="0"/>
              </a:rPr>
              <a:t>- Population data and adult and underage drinking rates.</a:t>
            </a:r>
            <a:endParaRPr lang="en-US" sz="1050"/>
          </a:p>
        </p:txBody>
      </p:sp>
      <p:sp>
        <p:nvSpPr>
          <p:cNvPr id="4" name="Slide Number Placeholder 3"/>
          <p:cNvSpPr>
            <a:spLocks noGrp="1"/>
          </p:cNvSpPr>
          <p:nvPr>
            <p:ph type="sldNum" sz="quarter" idx="10"/>
          </p:nvPr>
        </p:nvSpPr>
        <p:spPr/>
        <p:txBody>
          <a:bodyPr/>
          <a:lstStyle/>
          <a:p>
            <a:fld id="{EB134BD7-5DD2-432A-8F84-0E05342D6162}" type="slidenum">
              <a:rPr lang="en-US" smtClean="0"/>
              <a:pPr/>
              <a:t>9</a:t>
            </a:fld>
            <a:endParaRPr lang="en-US"/>
          </a:p>
        </p:txBody>
      </p:sp>
    </p:spTree>
    <p:extLst>
      <p:ext uri="{BB962C8B-B14F-4D97-AF65-F5344CB8AC3E}">
        <p14:creationId xmlns:p14="http://schemas.microsoft.com/office/powerpoint/2010/main" val="227827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1"/>
            <a:ext cx="12192000" cy="1071726"/>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414792" y="0"/>
            <a:ext cx="11777208" cy="550067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0"/>
            <a:ext cx="414792" cy="5500678"/>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2434894" y="2112263"/>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userDrawn="1">
            <p:ph type="ctrTitle"/>
          </p:nvPr>
        </p:nvSpPr>
        <p:spPr>
          <a:xfrm>
            <a:off x="1710939" y="157888"/>
            <a:ext cx="10235443" cy="552282"/>
          </a:xfrm>
          <a:prstGeom prst="rect">
            <a:avLst/>
          </a:prstGeom>
        </p:spPr>
        <p:txBody>
          <a:bodyPr>
            <a:normAutofit/>
          </a:bodyPr>
          <a:lstStyle>
            <a:lvl1pPr algn="r">
              <a:defRPr sz="360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38" y="5769643"/>
            <a:ext cx="3788833" cy="825500"/>
          </a:xfrm>
        </p:spPr>
        <p:txBody>
          <a:bodyPr anchor="ctr">
            <a:normAutofit/>
          </a:bodyPr>
          <a:lstStyle>
            <a:lvl1pPr marL="0" indent="0">
              <a:buNone/>
              <a:defRPr sz="1800"/>
            </a:lvl1pPr>
          </a:lstStyle>
          <a:p>
            <a:pPr lvl="0"/>
            <a:r>
              <a:rPr lang="en-US"/>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112262"/>
            <a:ext cx="9511485" cy="2600046"/>
          </a:xfrm>
        </p:spPr>
        <p:txBody>
          <a:bodyPr anchor="ctr">
            <a:normAutofit/>
          </a:bodyPr>
          <a:lstStyle>
            <a:lvl1pPr marL="0" indent="0" algn="r">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grpSp>
        <p:nvGrpSpPr>
          <p:cNvPr id="14" name="Group 13"/>
          <p:cNvGrpSpPr/>
          <p:nvPr userDrawn="1"/>
        </p:nvGrpSpPr>
        <p:grpSpPr>
          <a:xfrm>
            <a:off x="7989031" y="5724578"/>
            <a:ext cx="3957349" cy="915633"/>
            <a:chOff x="5991773" y="5731961"/>
            <a:chExt cx="2968012" cy="915633"/>
          </a:xfrm>
        </p:grpSpPr>
        <p:pic>
          <p:nvPicPr>
            <p:cNvPr id="12" name="Picture 11" descr="12652_SAMHSA_LogoRedesign_FINA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3" name="Picture 12" descr="HHS-Logo-camera-read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18859823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5"/>
            <a:ext cx="109728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12652_SAMHSA_LogoRedesign_FINAL.png">
            <a:extLst>
              <a:ext uri="{FF2B5EF4-FFF2-40B4-BE49-F238E27FC236}">
                <a16:creationId xmlns:a16="http://schemas.microsoft.com/office/drawing/2014/main" id="{38EC583C-B20D-4E80-B420-DAD379FC7A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505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5"/>
            <a:ext cx="8026400" cy="48634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12652_SAMHSA_LogoRedesign_FINAL.png">
            <a:extLst>
              <a:ext uri="{FF2B5EF4-FFF2-40B4-BE49-F238E27FC236}">
                <a16:creationId xmlns:a16="http://schemas.microsoft.com/office/drawing/2014/main" id="{71DF3169-8C4B-44F6-B362-B50981FD9D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1" y="2322827"/>
            <a:ext cx="4863478" cy="2743196"/>
          </a:xfrm>
        </p:spPr>
        <p:txBody>
          <a:bodyPr/>
          <a:lstStyle>
            <a:lvl1pPr marL="0" indent="0">
              <a:buNone/>
              <a:defRPr/>
            </a:lvl1pPr>
          </a:lstStyle>
          <a:p>
            <a:pPr lvl="0"/>
            <a:endParaRPr lang="en-US"/>
          </a:p>
        </p:txBody>
      </p:sp>
    </p:spTree>
    <p:extLst>
      <p:ext uri="{BB962C8B-B14F-4D97-AF65-F5344CB8AC3E}">
        <p14:creationId xmlns:p14="http://schemas.microsoft.com/office/powerpoint/2010/main" val="338137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a:t>Thank You</a:t>
            </a:r>
          </a:p>
        </p:txBody>
      </p:sp>
      <p:sp>
        <p:nvSpPr>
          <p:cNvPr id="9" name="Content Placeholder 2">
            <a:extLst>
              <a:ext uri="{FF2B5EF4-FFF2-40B4-BE49-F238E27FC236}">
                <a16:creationId xmlns:a16="http://schemas.microsoft.com/office/drawing/2014/main" id="{9BAA8C3C-5033-4A07-909A-E1D011252F59}"/>
              </a:ext>
            </a:extLst>
          </p:cNvPr>
          <p:cNvSpPr txBox="1">
            <a:spLocks/>
          </p:cNvSpPr>
          <p:nvPr userDrawn="1"/>
        </p:nvSpPr>
        <p:spPr bwMode="auto">
          <a:xfrm>
            <a:off x="609602" y="1262685"/>
            <a:ext cx="10972799" cy="488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endParaRPr lang="en-US" sz="2600"/>
          </a:p>
          <a:p>
            <a:pPr algn="ctr"/>
            <a:r>
              <a:rPr lang="en-US" sz="2600"/>
              <a:t>SAMHSA’s mission is to reduce the impact of substance abuse and mental illness on America’s communities.</a:t>
            </a:r>
          </a:p>
          <a:p>
            <a:r>
              <a:rPr lang="en-US" sz="2600"/>
              <a:t>                  </a:t>
            </a:r>
          </a:p>
          <a:p>
            <a:pPr algn="ctr">
              <a:spcBef>
                <a:spcPts val="0"/>
              </a:spcBef>
            </a:pPr>
            <a:endParaRPr lang="en-US" sz="2800"/>
          </a:p>
          <a:p>
            <a:pPr>
              <a:spcBef>
                <a:spcPts val="0"/>
              </a:spcBef>
            </a:pPr>
            <a:endParaRPr lang="en-US" sz="2000"/>
          </a:p>
          <a:p>
            <a:pPr>
              <a:spcBef>
                <a:spcPts val="0"/>
              </a:spcBef>
            </a:pPr>
            <a:endParaRPr lang="en-US" sz="2000"/>
          </a:p>
          <a:p>
            <a:pPr algn="ctr">
              <a:spcBef>
                <a:spcPts val="2400"/>
              </a:spcBef>
            </a:pPr>
            <a:r>
              <a:rPr lang="en-US" sz="4000"/>
              <a:t>www.samhsa.gov</a:t>
            </a:r>
          </a:p>
          <a:p>
            <a:pPr algn="ctr">
              <a:spcBef>
                <a:spcPts val="3000"/>
              </a:spcBef>
            </a:pPr>
            <a:r>
              <a:rPr lang="en-US" sz="2400"/>
              <a:t>1-877-SAMHSA-7 (1-877-726-4727) ● 1-800-487-4889 (TDD)</a:t>
            </a:r>
          </a:p>
          <a:p>
            <a:pPr marL="0" indent="0" eaLnBrk="1" hangingPunct="1">
              <a:spcBef>
                <a:spcPct val="0"/>
              </a:spcBef>
            </a:pPr>
            <a:endParaRPr lang="en-US" altLang="en-US" sz="2800" b="1"/>
          </a:p>
        </p:txBody>
      </p:sp>
      <p:sp>
        <p:nvSpPr>
          <p:cNvPr id="16" name="Text Placeholder 15">
            <a:extLst>
              <a:ext uri="{FF2B5EF4-FFF2-40B4-BE49-F238E27FC236}">
                <a16:creationId xmlns:a16="http://schemas.microsoft.com/office/drawing/2014/main" id="{766F0145-0415-4C3D-A4FB-B7443F7D3764}"/>
              </a:ext>
            </a:extLst>
          </p:cNvPr>
          <p:cNvSpPr>
            <a:spLocks noGrp="1"/>
          </p:cNvSpPr>
          <p:nvPr>
            <p:ph type="body" sz="quarter" idx="11"/>
          </p:nvPr>
        </p:nvSpPr>
        <p:spPr>
          <a:xfrm>
            <a:off x="609602" y="2752725"/>
            <a:ext cx="10972797" cy="1428750"/>
          </a:xfrm>
        </p:spPr>
        <p:txBody>
          <a:bodyPr/>
          <a:lstStyle>
            <a:lvl1pPr marL="0" indent="0" algn="ctr">
              <a:buNone/>
              <a:defRPr sz="2000">
                <a:solidFill>
                  <a:schemeClr val="tx1"/>
                </a:solidFill>
              </a:defRPr>
            </a:lvl1pPr>
            <a:lvl2pPr marL="457200" indent="0">
              <a:buNone/>
              <a:defRPr/>
            </a:lvl2pPr>
          </a:lstStyle>
          <a:p>
            <a:pPr lvl="0"/>
            <a:endParaRPr lang="en-US"/>
          </a:p>
        </p:txBody>
      </p:sp>
    </p:spTree>
    <p:extLst>
      <p:ext uri="{BB962C8B-B14F-4D97-AF65-F5344CB8AC3E}">
        <p14:creationId xmlns:p14="http://schemas.microsoft.com/office/powerpoint/2010/main" val="296448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5"/>
            <a:ext cx="10972800" cy="4863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descr="12652_SAMHSA_LogoRedesign_FINAL.png">
            <a:extLst>
              <a:ext uri="{FF2B5EF4-FFF2-40B4-BE49-F238E27FC236}">
                <a16:creationId xmlns:a16="http://schemas.microsoft.com/office/drawing/2014/main" id="{DFC9F5BC-EEB5-4B67-9BEF-C5850425A5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338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12652_SAMHSA_LogoRedesign_FINAL.png">
            <a:extLst>
              <a:ext uri="{FF2B5EF4-FFF2-40B4-BE49-F238E27FC236}">
                <a16:creationId xmlns:a16="http://schemas.microsoft.com/office/drawing/2014/main" id="{6F113F65-C867-4789-9E25-34FE631C50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6"/>
            <a:ext cx="10363200" cy="972967"/>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533903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2685"/>
            <a:ext cx="5384800" cy="48634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12652_SAMHSA_LogoRedesign_FINAL.png">
            <a:extLst>
              <a:ext uri="{FF2B5EF4-FFF2-40B4-BE49-F238E27FC236}">
                <a16:creationId xmlns:a16="http://schemas.microsoft.com/office/drawing/2014/main" id="{B5D2026A-94A6-4272-94A5-B8943F2ADC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28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6268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970843"/>
            <a:ext cx="5389033" cy="41553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descr="12652_SAMHSA_LogoRedesign_FINAL.png">
            <a:extLst>
              <a:ext uri="{FF2B5EF4-FFF2-40B4-BE49-F238E27FC236}">
                <a16:creationId xmlns:a16="http://schemas.microsoft.com/office/drawing/2014/main" id="{07679F62-54CE-4A16-A773-20779948D2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04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9" name="Picture 8" descr="12652_SAMHSA_LogoRedesign_FINAL.png">
            <a:extLst>
              <a:ext uri="{FF2B5EF4-FFF2-40B4-BE49-F238E27FC236}">
                <a16:creationId xmlns:a16="http://schemas.microsoft.com/office/drawing/2014/main" id="{C1598257-6D9F-4D4F-BED4-78A0C372CA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48"/>
            <a:ext cx="12191999" cy="5358215"/>
          </a:xfrm>
        </p:spPr>
        <p:txBody>
          <a:bodyPr/>
          <a:lstStyle>
            <a:lvl1pPr>
              <a:defRPr/>
            </a:lvl1pPr>
          </a:lstStyle>
          <a:p>
            <a:endParaRPr lang="en-US"/>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3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8" name="Picture 7" descr="12652_SAMHSA_LogoRedesign_FINAL.png">
            <a:extLst>
              <a:ext uri="{FF2B5EF4-FFF2-40B4-BE49-F238E27FC236}">
                <a16:creationId xmlns:a16="http://schemas.microsoft.com/office/drawing/2014/main" id="{095E1B94-4CB7-4334-9FD2-26A0EE30A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056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7"/>
            <a:ext cx="6815667" cy="5394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descr="12652_SAMHSA_LogoRedesign_FINAL.png">
            <a:extLst>
              <a:ext uri="{FF2B5EF4-FFF2-40B4-BE49-F238E27FC236}">
                <a16:creationId xmlns:a16="http://schemas.microsoft.com/office/drawing/2014/main" id="{03299B2B-39F0-4554-B618-72BB6E35B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599" y="731836"/>
            <a:ext cx="4011084" cy="703264"/>
          </a:xfrm>
        </p:spPr>
        <p:txBody>
          <a:bodyPr anchor="ctr">
            <a:normAutofit/>
          </a:bodyPr>
          <a:lstStyle>
            <a:lvl1pPr marL="0" indent="0">
              <a:buNone/>
              <a:defRPr sz="2000" b="1"/>
            </a:lvl1pPr>
          </a:lstStyle>
          <a:p>
            <a:pPr lvl="0"/>
            <a:endParaRPr lang="en-US"/>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6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8"/>
            <a:ext cx="7315200" cy="39596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Picture 10" descr="12652_SAMHSA_LogoRedesign_FINAL.png">
            <a:extLst>
              <a:ext uri="{FF2B5EF4-FFF2-40B4-BE49-F238E27FC236}">
                <a16:creationId xmlns:a16="http://schemas.microsoft.com/office/drawing/2014/main" id="{2F7CDA53-D3F0-4495-9AA0-9BE475D2F2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2821" y="6273456"/>
            <a:ext cx="1989580" cy="530912"/>
          </a:xfrm>
          <a:prstGeom prst="rect">
            <a:avLst/>
          </a:prstGeom>
        </p:spPr>
      </p:pic>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4"/>
            <a:ext cx="7315200" cy="639764"/>
          </a:xfrm>
        </p:spPr>
        <p:txBody>
          <a:bodyPr anchor="ctr">
            <a:normAutofit/>
          </a:bodyPr>
          <a:lstStyle>
            <a:lvl1pPr marL="0" indent="0">
              <a:buNone/>
              <a:defRPr sz="2000" b="1"/>
            </a:lvl1pPr>
          </a:lstStyle>
          <a:p>
            <a:pPr lvl="0"/>
            <a:endParaRPr lang="en-US"/>
          </a:p>
        </p:txBody>
      </p:sp>
    </p:spTree>
    <p:extLst>
      <p:ext uri="{BB962C8B-B14F-4D97-AF65-F5344CB8AC3E}">
        <p14:creationId xmlns:p14="http://schemas.microsoft.com/office/powerpoint/2010/main" val="3391842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0"/>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262685"/>
            <a:ext cx="10972800" cy="48634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400" b="1">
                <a:solidFill>
                  <a:schemeClr val="tx1">
                    <a:tint val="75000"/>
                  </a:schemeClr>
                </a:solidFill>
              </a:defRPr>
            </a:lvl1pPr>
          </a:lstStyle>
          <a:p>
            <a:fld id="{D07D4089-40B5-457D-927F-16367A53BB79}" type="slidenum">
              <a:rPr lang="en-US" smtClean="0"/>
              <a:pPr/>
              <a:t>‹#›</a:t>
            </a:fld>
            <a:endParaRPr lang="en-US"/>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4"/>
            <a:ext cx="11159059" cy="633009"/>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47922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457200" rtl="0" eaLnBrk="1" latinLnBrk="0" hangingPunct="1">
        <a:spcBef>
          <a:spcPct val="0"/>
        </a:spcBef>
        <a:buNone/>
        <a:defRPr sz="32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opalcoholabuse.gov/"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mailto:underagedrinking@samhsa.gov"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9EE626-EEC0-43FB-B603-AA0AC5C12AF2}"/>
              </a:ext>
            </a:extLst>
          </p:cNvPr>
          <p:cNvSpPr>
            <a:spLocks noGrp="1"/>
          </p:cNvSpPr>
          <p:nvPr>
            <p:ph type="ctrTitle"/>
          </p:nvPr>
        </p:nvSpPr>
        <p:spPr>
          <a:xfrm>
            <a:off x="2111142" y="350392"/>
            <a:ext cx="8372645" cy="552282"/>
          </a:xfrm>
        </p:spPr>
        <p:txBody>
          <a:bodyPr>
            <a:normAutofit fontScale="90000"/>
          </a:bodyPr>
          <a:lstStyle/>
          <a:p>
            <a:r>
              <a:rPr lang="en-US"/>
              <a:t>Report to Congress on the Prevention and Reduction of Underage Drinking</a:t>
            </a:r>
          </a:p>
        </p:txBody>
      </p:sp>
      <p:sp>
        <p:nvSpPr>
          <p:cNvPr id="6" name="Subtitle 5">
            <a:extLst>
              <a:ext uri="{FF2B5EF4-FFF2-40B4-BE49-F238E27FC236}">
                <a16:creationId xmlns:a16="http://schemas.microsoft.com/office/drawing/2014/main" id="{1EC365AA-61DB-46DD-9742-F7B4A5D30598}"/>
              </a:ext>
            </a:extLst>
          </p:cNvPr>
          <p:cNvSpPr>
            <a:spLocks noGrp="1"/>
          </p:cNvSpPr>
          <p:nvPr>
            <p:ph type="subTitle" idx="1"/>
          </p:nvPr>
        </p:nvSpPr>
        <p:spPr>
          <a:xfrm>
            <a:off x="3350172" y="2436112"/>
            <a:ext cx="7133614" cy="2600046"/>
          </a:xfrm>
        </p:spPr>
        <p:txBody>
          <a:bodyPr>
            <a:normAutofit/>
          </a:bodyPr>
          <a:lstStyle/>
          <a:p>
            <a:r>
              <a:rPr lang="en-US" sz="4000">
                <a:solidFill>
                  <a:schemeClr val="tx1"/>
                </a:solidFill>
              </a:rPr>
              <a:t>Alabama</a:t>
            </a:r>
          </a:p>
        </p:txBody>
      </p:sp>
      <p:sp>
        <p:nvSpPr>
          <p:cNvPr id="2" name="TextBox 1"/>
          <p:cNvSpPr txBox="1"/>
          <p:nvPr/>
        </p:nvSpPr>
        <p:spPr>
          <a:xfrm>
            <a:off x="6441239" y="5642054"/>
            <a:ext cx="5315484" cy="1004186"/>
          </a:xfrm>
          <a:prstGeom prst="rect">
            <a:avLst/>
          </a:prstGeom>
          <a:noFill/>
        </p:spPr>
        <p:txBody>
          <a:bodyPr wrap="square" lIns="91440" tIns="45720" rIns="91440" bIns="45720" rtlCol="0" anchor="t">
            <a:spAutoFit/>
          </a:bodyPr>
          <a:lstStyle/>
          <a:p>
            <a:pPr>
              <a:lnSpc>
                <a:spcPct val="107000"/>
              </a:lnSpc>
              <a:spcAft>
                <a:spcPts val="800"/>
              </a:spcAft>
            </a:pPr>
            <a:r>
              <a:rPr lang="en-US" sz="1400">
                <a:solidFill>
                  <a:srgbClr val="000000"/>
                </a:solidFill>
                <a:latin typeface="Calibri"/>
                <a:ea typeface="Calibri" panose="020F0502020204030204" pitchFamily="34" charset="0"/>
                <a:cs typeface="Calibri"/>
              </a:rPr>
              <a:t>This presentation draws on data contained in the 2021 </a:t>
            </a:r>
            <a:r>
              <a:rPr lang="en-US" sz="1400" i="1">
                <a:solidFill>
                  <a:srgbClr val="000000"/>
                </a:solidFill>
                <a:latin typeface="Calibri"/>
                <a:ea typeface="Calibri" panose="020F0502020204030204" pitchFamily="34" charset="0"/>
                <a:cs typeface="Calibri"/>
              </a:rPr>
              <a:t>Report to Congress on the Prevention and Reduction of Underage Drinking</a:t>
            </a:r>
            <a:r>
              <a:rPr lang="en-US" sz="1400">
                <a:solidFill>
                  <a:srgbClr val="000000"/>
                </a:solidFill>
                <a:latin typeface="Calibri"/>
                <a:ea typeface="Calibri" panose="020F0502020204030204" pitchFamily="34" charset="0"/>
                <a:cs typeface="Calibri"/>
              </a:rPr>
              <a:t>, the 2021 </a:t>
            </a:r>
            <a:r>
              <a:rPr lang="en-US" sz="1400" i="1">
                <a:solidFill>
                  <a:srgbClr val="000000"/>
                </a:solidFill>
                <a:latin typeface="Calibri"/>
                <a:ea typeface="Calibri" panose="020F0502020204030204" pitchFamily="34" charset="0"/>
                <a:cs typeface="Calibri"/>
              </a:rPr>
              <a:t>State Reports</a:t>
            </a:r>
            <a:r>
              <a:rPr lang="en-US" sz="1400">
                <a:solidFill>
                  <a:srgbClr val="000000"/>
                </a:solidFill>
                <a:latin typeface="Calibri"/>
                <a:ea typeface="Calibri" panose="020F0502020204030204" pitchFamily="34" charset="0"/>
                <a:cs typeface="Calibri"/>
              </a:rPr>
              <a:t>, and the 2021 </a:t>
            </a:r>
            <a:r>
              <a:rPr lang="en-US" sz="1400" i="1">
                <a:solidFill>
                  <a:srgbClr val="000000"/>
                </a:solidFill>
                <a:latin typeface="Calibri"/>
                <a:ea typeface="Calibri" panose="020F0502020204030204" pitchFamily="34" charset="0"/>
                <a:cs typeface="Calibri"/>
              </a:rPr>
              <a:t>State Performance &amp; Best Practices for the Prevention and Reduction of Underage Drinking Report</a:t>
            </a:r>
            <a:r>
              <a:rPr lang="en-US" sz="1400">
                <a:solidFill>
                  <a:srgbClr val="000000"/>
                </a:solidFill>
                <a:latin typeface="Calibri"/>
                <a:ea typeface="Calibri" panose="020F0502020204030204" pitchFamily="34" charset="0"/>
                <a:cs typeface="Calibri"/>
              </a:rPr>
              <a:t>.</a:t>
            </a:r>
          </a:p>
        </p:txBody>
      </p:sp>
    </p:spTree>
    <p:extLst>
      <p:ext uri="{BB962C8B-B14F-4D97-AF65-F5344CB8AC3E}">
        <p14:creationId xmlns:p14="http://schemas.microsoft.com/office/powerpoint/2010/main" val="302532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State Reports – Policies, Programs, and Practices</a:t>
            </a:r>
          </a:p>
        </p:txBody>
      </p:sp>
      <p:pic>
        <p:nvPicPr>
          <p:cNvPr id="5" name="Picture 4" descr="Alabama's policies, programs, and practices example">
            <a:extLst>
              <a:ext uri="{FF2B5EF4-FFF2-40B4-BE49-F238E27FC236}">
                <a16:creationId xmlns:a16="http://schemas.microsoft.com/office/drawing/2014/main" id="{18E18552-4FCB-40A9-8301-59AF71D1CD69}"/>
              </a:ext>
            </a:extLst>
          </p:cNvPr>
          <p:cNvPicPr>
            <a:picLocks noChangeAspect="1"/>
          </p:cNvPicPr>
          <p:nvPr/>
        </p:nvPicPr>
        <p:blipFill>
          <a:blip r:embed="rId3"/>
          <a:stretch>
            <a:fillRect/>
          </a:stretch>
        </p:blipFill>
        <p:spPr>
          <a:xfrm>
            <a:off x="2592247" y="819142"/>
            <a:ext cx="5025961" cy="5658159"/>
          </a:xfrm>
          <a:prstGeom prst="rect">
            <a:avLst/>
          </a:prstGeom>
        </p:spPr>
      </p:pic>
      <p:sp>
        <p:nvSpPr>
          <p:cNvPr id="8" name="Right Bracket 7" descr="Bracket">
            <a:extLst>
              <a:ext uri="{FF2B5EF4-FFF2-40B4-BE49-F238E27FC236}">
                <a16:creationId xmlns:a16="http://schemas.microsoft.com/office/drawing/2014/main" id="{89A7ECD5-B3BF-4FC7-B281-7972A8C248FE}"/>
              </a:ext>
            </a:extLst>
          </p:cNvPr>
          <p:cNvSpPr/>
          <p:nvPr/>
        </p:nvSpPr>
        <p:spPr>
          <a:xfrm>
            <a:off x="7875373" y="1346887"/>
            <a:ext cx="414325" cy="485128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descr="Arrow">
            <a:extLst>
              <a:ext uri="{FF2B5EF4-FFF2-40B4-BE49-F238E27FC236}">
                <a16:creationId xmlns:a16="http://schemas.microsoft.com/office/drawing/2014/main" id="{D0B78C9A-7B16-4A81-BA20-3306E22073AF}"/>
              </a:ext>
            </a:extLst>
          </p:cNvPr>
          <p:cNvCxnSpPr>
            <a:cxnSpLocks/>
          </p:cNvCxnSpPr>
          <p:nvPr/>
        </p:nvCxnSpPr>
        <p:spPr>
          <a:xfrm flipH="1">
            <a:off x="8476525" y="3429000"/>
            <a:ext cx="49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F12854A-8C4A-4882-9450-85B24340F60E}"/>
              </a:ext>
            </a:extLst>
          </p:cNvPr>
          <p:cNvSpPr txBox="1"/>
          <p:nvPr/>
        </p:nvSpPr>
        <p:spPr>
          <a:xfrm>
            <a:off x="9161055" y="2156896"/>
            <a:ext cx="1373601" cy="2862322"/>
          </a:xfrm>
          <a:prstGeom prst="rect">
            <a:avLst/>
          </a:prstGeom>
          <a:noFill/>
        </p:spPr>
        <p:txBody>
          <a:bodyPr wrap="square" rtlCol="0">
            <a:spAutoFit/>
          </a:bodyPr>
          <a:lstStyle/>
          <a:p>
            <a:pPr marL="0" lvl="1" indent="4763" algn="ctr"/>
            <a:r>
              <a:rPr lang="en-US" sz="2000"/>
              <a:t>Includes data on 26 underage drinking prevention policies, programs, and practices</a:t>
            </a:r>
            <a:endParaRPr lang="en-US"/>
          </a:p>
        </p:txBody>
      </p:sp>
      <p:sp>
        <p:nvSpPr>
          <p:cNvPr id="9" name="Slide Number Placeholder 2">
            <a:extLst>
              <a:ext uri="{FF2B5EF4-FFF2-40B4-BE49-F238E27FC236}">
                <a16:creationId xmlns:a16="http://schemas.microsoft.com/office/drawing/2014/main" id="{8F98DA96-0023-4A47-842D-83B2F517072C}"/>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10</a:t>
            </a:fld>
            <a:endParaRPr lang="en-US"/>
          </a:p>
        </p:txBody>
      </p:sp>
    </p:spTree>
    <p:extLst>
      <p:ext uri="{BB962C8B-B14F-4D97-AF65-F5344CB8AC3E}">
        <p14:creationId xmlns:p14="http://schemas.microsoft.com/office/powerpoint/2010/main" val="3746937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82239" y="117023"/>
            <a:ext cx="8369294" cy="633009"/>
          </a:xfrm>
        </p:spPr>
        <p:txBody>
          <a:bodyPr>
            <a:normAutofit/>
          </a:bodyPr>
          <a:lstStyle/>
          <a:p>
            <a:r>
              <a:rPr lang="en-US" sz="2900"/>
              <a:t>State Reports – State Survey</a:t>
            </a:r>
          </a:p>
        </p:txBody>
      </p:sp>
      <p:pic>
        <p:nvPicPr>
          <p:cNvPr id="5" name="Picture 4" descr="Alabama's state survey responses">
            <a:extLst>
              <a:ext uri="{FF2B5EF4-FFF2-40B4-BE49-F238E27FC236}">
                <a16:creationId xmlns:a16="http://schemas.microsoft.com/office/drawing/2014/main" id="{B8233406-A3D4-458F-B574-88CF45E50AEA}"/>
              </a:ext>
            </a:extLst>
          </p:cNvPr>
          <p:cNvPicPr>
            <a:picLocks noChangeAspect="1"/>
          </p:cNvPicPr>
          <p:nvPr/>
        </p:nvPicPr>
        <p:blipFill>
          <a:blip r:embed="rId3"/>
          <a:stretch>
            <a:fillRect/>
          </a:stretch>
        </p:blipFill>
        <p:spPr>
          <a:xfrm>
            <a:off x="2282079" y="750032"/>
            <a:ext cx="4404527" cy="5793248"/>
          </a:xfrm>
          <a:prstGeom prst="rect">
            <a:avLst/>
          </a:prstGeom>
        </p:spPr>
      </p:pic>
      <p:sp>
        <p:nvSpPr>
          <p:cNvPr id="8" name="Right Bracket 7" descr="Bracket">
            <a:extLst>
              <a:ext uri="{FF2B5EF4-FFF2-40B4-BE49-F238E27FC236}">
                <a16:creationId xmlns:a16="http://schemas.microsoft.com/office/drawing/2014/main" id="{D60C6CBB-1E95-4B60-BB9C-273087B6CCD3}"/>
              </a:ext>
            </a:extLst>
          </p:cNvPr>
          <p:cNvSpPr/>
          <p:nvPr/>
        </p:nvSpPr>
        <p:spPr>
          <a:xfrm>
            <a:off x="7072184" y="1135152"/>
            <a:ext cx="466742" cy="5290363"/>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descr="Arrow">
            <a:extLst>
              <a:ext uri="{FF2B5EF4-FFF2-40B4-BE49-F238E27FC236}">
                <a16:creationId xmlns:a16="http://schemas.microsoft.com/office/drawing/2014/main" id="{B11A36F2-72D8-4AE6-B703-DE7553DABEF6}"/>
              </a:ext>
              <a:ext uri="{C183D7F6-B498-43B3-948B-1728B52AA6E4}">
                <adec:decorative xmlns:adec="http://schemas.microsoft.com/office/drawing/2017/decorative" val="0"/>
              </a:ext>
            </a:extLst>
          </p:cNvPr>
          <p:cNvCxnSpPr>
            <a:cxnSpLocks/>
          </p:cNvCxnSpPr>
          <p:nvPr/>
        </p:nvCxnSpPr>
        <p:spPr>
          <a:xfrm flipH="1">
            <a:off x="7725753" y="3534877"/>
            <a:ext cx="49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879FA14-EDEB-4252-BEB0-1108029AEDBD}"/>
              </a:ext>
            </a:extLst>
          </p:cNvPr>
          <p:cNvSpPr txBox="1"/>
          <p:nvPr/>
        </p:nvSpPr>
        <p:spPr>
          <a:xfrm>
            <a:off x="8310082" y="1936284"/>
            <a:ext cx="2357918" cy="3354765"/>
          </a:xfrm>
          <a:prstGeom prst="rect">
            <a:avLst/>
          </a:prstGeom>
          <a:noFill/>
        </p:spPr>
        <p:txBody>
          <a:bodyPr wrap="square" rtlCol="0">
            <a:spAutoFit/>
          </a:bodyPr>
          <a:lstStyle/>
          <a:p>
            <a:pPr marL="0" lvl="1" indent="4763"/>
            <a:r>
              <a:rPr lang="en-US" sz="2000"/>
              <a:t>Includes data on:</a:t>
            </a:r>
          </a:p>
          <a:p>
            <a:pPr marL="0" lvl="1" indent="4763"/>
            <a:endParaRPr lang="en-US" sz="800"/>
          </a:p>
          <a:p>
            <a:pPr marL="342900" lvl="1" indent="-342900">
              <a:buFontTx/>
              <a:buChar char="-"/>
            </a:pPr>
            <a:r>
              <a:rPr lang="en-US" sz="2000"/>
              <a:t>Enforcement activities</a:t>
            </a:r>
          </a:p>
          <a:p>
            <a:pPr marL="0" lvl="1"/>
            <a:endParaRPr lang="en-US" sz="800"/>
          </a:p>
          <a:p>
            <a:pPr marL="342900" lvl="1" indent="-342900">
              <a:buFontTx/>
              <a:buChar char="-"/>
            </a:pPr>
            <a:r>
              <a:rPr lang="en-US" sz="2000"/>
              <a:t>Prevention programs</a:t>
            </a:r>
          </a:p>
          <a:p>
            <a:pPr marL="0" lvl="1"/>
            <a:endParaRPr lang="en-US" sz="800"/>
          </a:p>
          <a:p>
            <a:pPr marL="342900" lvl="1" indent="-342900">
              <a:buFontTx/>
              <a:buChar char="-"/>
            </a:pPr>
            <a:r>
              <a:rPr lang="en-US" sz="2000"/>
              <a:t>Best practices &amp; collaborations</a:t>
            </a:r>
          </a:p>
          <a:p>
            <a:pPr marL="0" lvl="1"/>
            <a:endParaRPr lang="en-US" sz="800"/>
          </a:p>
          <a:p>
            <a:pPr marL="342900" lvl="1" indent="-342900">
              <a:buFontTx/>
              <a:buChar char="-"/>
            </a:pPr>
            <a:r>
              <a:rPr lang="en-US" sz="2000"/>
              <a:t>State expenditures</a:t>
            </a:r>
            <a:endParaRPr lang="en-US"/>
          </a:p>
        </p:txBody>
      </p:sp>
      <p:sp>
        <p:nvSpPr>
          <p:cNvPr id="9" name="Slide Number Placeholder 2">
            <a:extLst>
              <a:ext uri="{FF2B5EF4-FFF2-40B4-BE49-F238E27FC236}">
                <a16:creationId xmlns:a16="http://schemas.microsoft.com/office/drawing/2014/main" id="{F5133855-8428-4DDD-A6D0-335E802C505A}"/>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11</a:t>
            </a:fld>
            <a:endParaRPr lang="en-US"/>
          </a:p>
        </p:txBody>
      </p:sp>
    </p:spTree>
    <p:extLst>
      <p:ext uri="{BB962C8B-B14F-4D97-AF65-F5344CB8AC3E}">
        <p14:creationId xmlns:p14="http://schemas.microsoft.com/office/powerpoint/2010/main" val="751810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Alabama State Report</a:t>
            </a:r>
          </a:p>
        </p:txBody>
      </p:sp>
      <p:sp>
        <p:nvSpPr>
          <p:cNvPr id="6" name="Slide Number Placeholder 2">
            <a:extLst>
              <a:ext uri="{FF2B5EF4-FFF2-40B4-BE49-F238E27FC236}">
                <a16:creationId xmlns:a16="http://schemas.microsoft.com/office/drawing/2014/main" id="{2D782F1D-C1B9-49D4-B7A4-9C739D38A43A}"/>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12</a:t>
            </a:fld>
            <a:endParaRPr lang="en-US"/>
          </a:p>
        </p:txBody>
      </p:sp>
      <p:pic>
        <p:nvPicPr>
          <p:cNvPr id="4" name="Picture 3" descr="US map and Alabama outline">
            <a:extLst>
              <a:ext uri="{FF2B5EF4-FFF2-40B4-BE49-F238E27FC236}">
                <a16:creationId xmlns:a16="http://schemas.microsoft.com/office/drawing/2014/main" id="{76A8BA39-CDC4-4DA3-82F2-EE522739D9BB}"/>
              </a:ext>
            </a:extLst>
          </p:cNvPr>
          <p:cNvPicPr>
            <a:picLocks noChangeAspect="1"/>
          </p:cNvPicPr>
          <p:nvPr/>
        </p:nvPicPr>
        <p:blipFill rotWithShape="1">
          <a:blip r:embed="rId3"/>
          <a:srcRect t="2884"/>
          <a:stretch/>
        </p:blipFill>
        <p:spPr>
          <a:xfrm>
            <a:off x="1738588" y="1386673"/>
            <a:ext cx="9031959" cy="4397750"/>
          </a:xfrm>
          <a:prstGeom prst="rect">
            <a:avLst/>
          </a:prstGeom>
        </p:spPr>
      </p:pic>
    </p:spTree>
    <p:extLst>
      <p:ext uri="{BB962C8B-B14F-4D97-AF65-F5344CB8AC3E}">
        <p14:creationId xmlns:p14="http://schemas.microsoft.com/office/powerpoint/2010/main" val="119615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Alabama State Profile</a:t>
            </a:r>
          </a:p>
        </p:txBody>
      </p:sp>
      <p:pic>
        <p:nvPicPr>
          <p:cNvPr id="4" name="Picture 3" descr="Alabama population profile">
            <a:extLst>
              <a:ext uri="{FF2B5EF4-FFF2-40B4-BE49-F238E27FC236}">
                <a16:creationId xmlns:a16="http://schemas.microsoft.com/office/drawing/2014/main" id="{A605637C-AC11-44F6-A571-BAD480B0AFD3}"/>
              </a:ext>
            </a:extLst>
          </p:cNvPr>
          <p:cNvPicPr>
            <a:picLocks noChangeAspect="1"/>
          </p:cNvPicPr>
          <p:nvPr/>
        </p:nvPicPr>
        <p:blipFill>
          <a:blip r:embed="rId3"/>
          <a:stretch>
            <a:fillRect/>
          </a:stretch>
        </p:blipFill>
        <p:spPr>
          <a:xfrm>
            <a:off x="2402939" y="813910"/>
            <a:ext cx="7199862" cy="5845953"/>
          </a:xfrm>
          <a:prstGeom prst="rect">
            <a:avLst/>
          </a:prstGeom>
        </p:spPr>
      </p:pic>
      <p:sp>
        <p:nvSpPr>
          <p:cNvPr id="6" name="Slide Number Placeholder 2">
            <a:extLst>
              <a:ext uri="{FF2B5EF4-FFF2-40B4-BE49-F238E27FC236}">
                <a16:creationId xmlns:a16="http://schemas.microsoft.com/office/drawing/2014/main" id="{BCA56BB6-0EC1-4D3F-A8A8-9F77B2B39165}"/>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13</a:t>
            </a:fld>
            <a:endParaRPr lang="en-US"/>
          </a:p>
        </p:txBody>
      </p:sp>
    </p:spTree>
    <p:extLst>
      <p:ext uri="{BB962C8B-B14F-4D97-AF65-F5344CB8AC3E}">
        <p14:creationId xmlns:p14="http://schemas.microsoft.com/office/powerpoint/2010/main" val="283095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841506" y="65804"/>
            <a:ext cx="8698994" cy="633009"/>
          </a:xfrm>
        </p:spPr>
        <p:txBody>
          <a:bodyPr>
            <a:noAutofit/>
          </a:bodyPr>
          <a:lstStyle/>
          <a:p>
            <a:pPr algn="ctr"/>
            <a:r>
              <a:rPr lang="en-US" sz="2900"/>
              <a:t>Alabama and U.S. - Past Month Underage Alcohol Use</a:t>
            </a:r>
          </a:p>
        </p:txBody>
      </p:sp>
      <p:sp>
        <p:nvSpPr>
          <p:cNvPr id="4" name="TextBox 3" descr="Title"/>
          <p:cNvSpPr txBox="1"/>
          <p:nvPr/>
        </p:nvSpPr>
        <p:spPr>
          <a:xfrm>
            <a:off x="1661566" y="1157161"/>
            <a:ext cx="8480453" cy="369332"/>
          </a:xfrm>
          <a:prstGeom prst="rect">
            <a:avLst/>
          </a:prstGeom>
          <a:noFill/>
        </p:spPr>
        <p:txBody>
          <a:bodyPr wrap="square" rtlCol="0">
            <a:spAutoFit/>
          </a:bodyPr>
          <a:lstStyle/>
          <a:p>
            <a:endParaRPr lang="en-US"/>
          </a:p>
        </p:txBody>
      </p:sp>
      <p:sp>
        <p:nvSpPr>
          <p:cNvPr id="5" name="TextBox 4"/>
          <p:cNvSpPr txBox="1"/>
          <p:nvPr/>
        </p:nvSpPr>
        <p:spPr>
          <a:xfrm>
            <a:off x="1766655" y="1088775"/>
            <a:ext cx="8518997" cy="954107"/>
          </a:xfrm>
          <a:prstGeom prst="rect">
            <a:avLst/>
          </a:prstGeom>
          <a:noFill/>
        </p:spPr>
        <p:txBody>
          <a:bodyPr wrap="square" rtlCol="0" anchor="t">
            <a:spAutoFit/>
          </a:bodyPr>
          <a:lstStyle/>
          <a:p>
            <a:pPr algn="ctr"/>
            <a:r>
              <a:rPr lang="en-US" sz="2800" b="1"/>
              <a:t>Past Month Underage Alcohol Use (%):</a:t>
            </a:r>
          </a:p>
          <a:p>
            <a:pPr algn="ctr"/>
            <a:r>
              <a:rPr lang="en-US" sz="2800" b="1"/>
              <a:t> Ages 12 to 20 (2010-2019)</a:t>
            </a:r>
            <a:endParaRPr lang="en-US" sz="2800" b="1">
              <a:cs typeface="Calibri"/>
            </a:endParaRPr>
          </a:p>
        </p:txBody>
      </p:sp>
      <p:graphicFrame>
        <p:nvGraphicFramePr>
          <p:cNvPr id="14" name="Chart 13" descr="Chart">
            <a:extLst>
              <a:ext uri="{FF2B5EF4-FFF2-40B4-BE49-F238E27FC236}">
                <a16:creationId xmlns:a16="http://schemas.microsoft.com/office/drawing/2014/main" id="{84F70AB0-FCE4-4D40-B874-FEB9E4046471}"/>
              </a:ext>
            </a:extLst>
          </p:cNvPr>
          <p:cNvGraphicFramePr>
            <a:graphicFrameLocks noChangeAspect="1"/>
          </p:cNvGraphicFramePr>
          <p:nvPr>
            <p:extLst>
              <p:ext uri="{D42A27DB-BD31-4B8C-83A1-F6EECF244321}">
                <p14:modId xmlns:p14="http://schemas.microsoft.com/office/powerpoint/2010/main" val="691831239"/>
              </p:ext>
            </p:extLst>
          </p:nvPr>
        </p:nvGraphicFramePr>
        <p:xfrm>
          <a:off x="2095510" y="2104274"/>
          <a:ext cx="6865070" cy="400462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Legend">
            <a:extLst>
              <a:ext uri="{FF2B5EF4-FFF2-40B4-BE49-F238E27FC236}">
                <a16:creationId xmlns:a16="http://schemas.microsoft.com/office/drawing/2014/main" id="{347916E3-4F46-4E72-B0E9-314822FF13E9}"/>
              </a:ext>
            </a:extLst>
          </p:cNvPr>
          <p:cNvPicPr>
            <a:picLocks noChangeAspect="1"/>
          </p:cNvPicPr>
          <p:nvPr/>
        </p:nvPicPr>
        <p:blipFill rotWithShape="1">
          <a:blip r:embed="rId4"/>
          <a:srcRect r="79845" b="6006"/>
          <a:stretch/>
        </p:blipFill>
        <p:spPr>
          <a:xfrm>
            <a:off x="9123196" y="3575786"/>
            <a:ext cx="370523" cy="304399"/>
          </a:xfrm>
          <a:prstGeom prst="rect">
            <a:avLst/>
          </a:prstGeom>
        </p:spPr>
      </p:pic>
      <p:pic>
        <p:nvPicPr>
          <p:cNvPr id="10" name="Picture 9" descr="Legend">
            <a:extLst>
              <a:ext uri="{FF2B5EF4-FFF2-40B4-BE49-F238E27FC236}">
                <a16:creationId xmlns:a16="http://schemas.microsoft.com/office/drawing/2014/main" id="{191814E8-8357-4DD9-B6AA-98F7E7BF339B}"/>
              </a:ext>
            </a:extLst>
          </p:cNvPr>
          <p:cNvPicPr>
            <a:picLocks noChangeAspect="1"/>
          </p:cNvPicPr>
          <p:nvPr/>
        </p:nvPicPr>
        <p:blipFill rotWithShape="1">
          <a:blip r:embed="rId4"/>
          <a:srcRect l="50000" t="6006" r="33374"/>
          <a:stretch/>
        </p:blipFill>
        <p:spPr>
          <a:xfrm>
            <a:off x="9188082" y="3899635"/>
            <a:ext cx="305636" cy="304399"/>
          </a:xfrm>
          <a:prstGeom prst="rect">
            <a:avLst/>
          </a:prstGeom>
        </p:spPr>
      </p:pic>
      <p:sp>
        <p:nvSpPr>
          <p:cNvPr id="11" name="TextBox 10">
            <a:extLst>
              <a:ext uri="{FF2B5EF4-FFF2-40B4-BE49-F238E27FC236}">
                <a16:creationId xmlns:a16="http://schemas.microsoft.com/office/drawing/2014/main" id="{D41860AF-DE10-40BC-B9C4-97CC6253868F}"/>
              </a:ext>
            </a:extLst>
          </p:cNvPr>
          <p:cNvSpPr txBox="1"/>
          <p:nvPr/>
        </p:nvSpPr>
        <p:spPr>
          <a:xfrm>
            <a:off x="9481722" y="3510852"/>
            <a:ext cx="1058779" cy="369332"/>
          </a:xfrm>
          <a:prstGeom prst="rect">
            <a:avLst/>
          </a:prstGeom>
          <a:solidFill>
            <a:schemeClr val="bg1"/>
          </a:solidFill>
        </p:spPr>
        <p:txBody>
          <a:bodyPr wrap="square" rtlCol="0">
            <a:spAutoFit/>
          </a:bodyPr>
          <a:lstStyle/>
          <a:p>
            <a:r>
              <a:rPr lang="en-US"/>
              <a:t>Alabama</a:t>
            </a:r>
          </a:p>
        </p:txBody>
      </p:sp>
      <p:sp>
        <p:nvSpPr>
          <p:cNvPr id="12" name="TextBox 11">
            <a:extLst>
              <a:ext uri="{FF2B5EF4-FFF2-40B4-BE49-F238E27FC236}">
                <a16:creationId xmlns:a16="http://schemas.microsoft.com/office/drawing/2014/main" id="{C8BD099C-A1A1-489C-BF78-0D12734C9D99}"/>
              </a:ext>
            </a:extLst>
          </p:cNvPr>
          <p:cNvSpPr txBox="1"/>
          <p:nvPr/>
        </p:nvSpPr>
        <p:spPr>
          <a:xfrm>
            <a:off x="9491346" y="3815260"/>
            <a:ext cx="1176655" cy="369332"/>
          </a:xfrm>
          <a:prstGeom prst="rect">
            <a:avLst/>
          </a:prstGeom>
          <a:noFill/>
        </p:spPr>
        <p:txBody>
          <a:bodyPr wrap="square" rtlCol="0">
            <a:spAutoFit/>
          </a:bodyPr>
          <a:lstStyle/>
          <a:p>
            <a:r>
              <a:rPr lang="en-US"/>
              <a:t>U.S.</a:t>
            </a:r>
          </a:p>
        </p:txBody>
      </p:sp>
      <p:sp>
        <p:nvSpPr>
          <p:cNvPr id="13" name="Slide Number Placeholder 2">
            <a:extLst>
              <a:ext uri="{FF2B5EF4-FFF2-40B4-BE49-F238E27FC236}">
                <a16:creationId xmlns:a16="http://schemas.microsoft.com/office/drawing/2014/main" id="{6AD296E9-7369-4200-82F8-3101E262286A}"/>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14</a:t>
            </a:fld>
            <a:endParaRPr lang="en-US"/>
          </a:p>
        </p:txBody>
      </p:sp>
    </p:spTree>
    <p:extLst>
      <p:ext uri="{BB962C8B-B14F-4D97-AF65-F5344CB8AC3E}">
        <p14:creationId xmlns:p14="http://schemas.microsoft.com/office/powerpoint/2010/main" val="43142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10287" y="65802"/>
            <a:ext cx="8369294" cy="633009"/>
          </a:xfrm>
        </p:spPr>
        <p:txBody>
          <a:bodyPr>
            <a:normAutofit/>
          </a:bodyPr>
          <a:lstStyle/>
          <a:p>
            <a:r>
              <a:rPr lang="en-US" sz="2900"/>
              <a:t>Alabama Underage False IDs Policy</a:t>
            </a:r>
          </a:p>
        </p:txBody>
      </p:sp>
      <p:sp>
        <p:nvSpPr>
          <p:cNvPr id="7" name="TextBox 6">
            <a:extLst>
              <a:ext uri="{FF2B5EF4-FFF2-40B4-BE49-F238E27FC236}">
                <a16:creationId xmlns:a16="http://schemas.microsoft.com/office/drawing/2014/main" id="{31C187CD-B30B-4E0A-BE7B-1AEF4E5DB941}"/>
              </a:ext>
            </a:extLst>
          </p:cNvPr>
          <p:cNvSpPr txBox="1"/>
          <p:nvPr/>
        </p:nvSpPr>
        <p:spPr>
          <a:xfrm>
            <a:off x="1710288" y="933215"/>
            <a:ext cx="8585649" cy="538609"/>
          </a:xfrm>
          <a:prstGeom prst="rect">
            <a:avLst/>
          </a:prstGeom>
          <a:noFill/>
        </p:spPr>
        <p:txBody>
          <a:bodyPr wrap="square" rtlCol="0" anchor="t">
            <a:spAutoFit/>
          </a:bodyPr>
          <a:lstStyle/>
          <a:p>
            <a:r>
              <a:rPr lang="en-US" sz="2800" b="1" u="sng"/>
              <a:t>POLICY EXAMPLE 1</a:t>
            </a:r>
            <a:r>
              <a:rPr lang="en-US" sz="2800" b="1"/>
              <a:t>:  Underage False IDs</a:t>
            </a:r>
            <a:endParaRPr lang="en-US" sz="2800"/>
          </a:p>
        </p:txBody>
      </p:sp>
      <p:sp>
        <p:nvSpPr>
          <p:cNvPr id="9" name="Content Placeholder 5">
            <a:extLst>
              <a:ext uri="{FF2B5EF4-FFF2-40B4-BE49-F238E27FC236}">
                <a16:creationId xmlns:a16="http://schemas.microsoft.com/office/drawing/2014/main" id="{15631A06-EF00-47E5-B7D3-8F3DBF9938B5}"/>
              </a:ext>
            </a:extLst>
          </p:cNvPr>
          <p:cNvSpPr txBox="1">
            <a:spLocks/>
          </p:cNvSpPr>
          <p:nvPr/>
        </p:nvSpPr>
        <p:spPr>
          <a:xfrm>
            <a:off x="1841507" y="1536151"/>
            <a:ext cx="5202455" cy="15493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t>In </a:t>
            </a:r>
            <a:r>
              <a:rPr lang="en-US" sz="2800" u="sng"/>
              <a:t>Alabama</a:t>
            </a:r>
            <a:r>
              <a:rPr lang="en-US" sz="2800"/>
              <a:t>:</a:t>
            </a:r>
          </a:p>
          <a:p>
            <a:pPr>
              <a:buFont typeface="Arial" panose="020B0604020202020204" pitchFamily="34" charset="0"/>
              <a:buChar char="•"/>
            </a:pPr>
            <a:r>
              <a:rPr lang="en-US" sz="2800"/>
              <a:t>Use of false ID is prohibited</a:t>
            </a:r>
          </a:p>
          <a:p>
            <a:pPr>
              <a:spcAft>
                <a:spcPts val="24"/>
              </a:spcAft>
              <a:buFont typeface="Arial" panose="020B0604020202020204" pitchFamily="34" charset="0"/>
              <a:buChar char="•"/>
            </a:pPr>
            <a:r>
              <a:rPr lang="en-US" sz="2800"/>
              <a:t>Use results in suspension of driver’s license through judicial process</a:t>
            </a:r>
          </a:p>
        </p:txBody>
      </p:sp>
      <p:sp>
        <p:nvSpPr>
          <p:cNvPr id="10" name="Content Placeholder 5">
            <a:extLst>
              <a:ext uri="{FF2B5EF4-FFF2-40B4-BE49-F238E27FC236}">
                <a16:creationId xmlns:a16="http://schemas.microsoft.com/office/drawing/2014/main" id="{69615EE6-D7F4-4D9E-BA50-2774292AB324}"/>
              </a:ext>
            </a:extLst>
          </p:cNvPr>
          <p:cNvSpPr txBox="1">
            <a:spLocks/>
          </p:cNvSpPr>
          <p:nvPr/>
        </p:nvSpPr>
        <p:spPr>
          <a:xfrm>
            <a:off x="1841506" y="3917789"/>
            <a:ext cx="6323926" cy="154934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a:t>Retailer may not detain youth who uses false ID</a:t>
            </a:r>
          </a:p>
          <a:p>
            <a:pPr>
              <a:buFont typeface="Wingdings" panose="05000000000000000000" pitchFamily="2" charset="2"/>
              <a:buChar char="Ø"/>
            </a:pPr>
            <a:endParaRPr lang="en-US" sz="800"/>
          </a:p>
        </p:txBody>
      </p:sp>
      <p:pic>
        <p:nvPicPr>
          <p:cNvPr id="1026" name="Picture 2" descr="Image result for alabama id">
            <a:extLst>
              <a:ext uri="{FF2B5EF4-FFF2-40B4-BE49-F238E27FC236}">
                <a16:creationId xmlns:a16="http://schemas.microsoft.com/office/drawing/2014/main" id="{43D337D2-8488-4B46-AD47-B99A0C6BC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8584">
            <a:off x="6909508" y="1970180"/>
            <a:ext cx="3325267" cy="212867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2FEEB22F-BF5F-4DC0-9B56-2032507CE764}"/>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15</a:t>
            </a:fld>
            <a:endParaRPr lang="en-US"/>
          </a:p>
        </p:txBody>
      </p:sp>
    </p:spTree>
    <p:extLst>
      <p:ext uri="{BB962C8B-B14F-4D97-AF65-F5344CB8AC3E}">
        <p14:creationId xmlns:p14="http://schemas.microsoft.com/office/powerpoint/2010/main" val="2376481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77B69E1-D233-41A4-9A58-ACB8769D9071}"/>
              </a:ext>
            </a:extLst>
          </p:cNvPr>
          <p:cNvSpPr>
            <a:spLocks noGrp="1"/>
          </p:cNvSpPr>
          <p:nvPr>
            <p:ph type="title"/>
          </p:nvPr>
        </p:nvSpPr>
        <p:spPr>
          <a:xfrm>
            <a:off x="1710285" y="65804"/>
            <a:ext cx="8369294" cy="633009"/>
          </a:xfrm>
        </p:spPr>
        <p:txBody>
          <a:bodyPr>
            <a:normAutofit/>
          </a:bodyPr>
          <a:lstStyle/>
          <a:p>
            <a:r>
              <a:rPr lang="en-US" sz="2900"/>
              <a:t>All States - Underage False IDs Policy</a:t>
            </a:r>
          </a:p>
        </p:txBody>
      </p:sp>
      <p:sp>
        <p:nvSpPr>
          <p:cNvPr id="10" name="TextBox 9">
            <a:extLst>
              <a:ext uri="{FF2B5EF4-FFF2-40B4-BE49-F238E27FC236}">
                <a16:creationId xmlns:a16="http://schemas.microsoft.com/office/drawing/2014/main" id="{A4174E54-6D3F-4962-B5A9-2C88B31E4FD7}"/>
              </a:ext>
              <a:ext uri="{C183D7F6-B498-43B3-948B-1728B52AA6E4}">
                <adec:decorative xmlns:adec="http://schemas.microsoft.com/office/drawing/2017/decorative" val="0"/>
              </a:ext>
            </a:extLst>
          </p:cNvPr>
          <p:cNvSpPr txBox="1"/>
          <p:nvPr/>
        </p:nvSpPr>
        <p:spPr>
          <a:xfrm>
            <a:off x="1710286" y="892478"/>
            <a:ext cx="8585649" cy="523220"/>
          </a:xfrm>
          <a:prstGeom prst="rect">
            <a:avLst/>
          </a:prstGeom>
          <a:noFill/>
        </p:spPr>
        <p:txBody>
          <a:bodyPr wrap="square" rtlCol="0" anchor="t">
            <a:spAutoFit/>
          </a:bodyPr>
          <a:lstStyle/>
          <a:p>
            <a:r>
              <a:rPr lang="en-US" sz="2800" b="1" u="sng"/>
              <a:t>POLICY EXAMPLE 1</a:t>
            </a:r>
            <a:r>
              <a:rPr lang="en-US" sz="2800" b="1"/>
              <a:t>:  Underage False IDs</a:t>
            </a:r>
            <a:endParaRPr lang="en-US" sz="2800"/>
          </a:p>
        </p:txBody>
      </p:sp>
      <p:sp>
        <p:nvSpPr>
          <p:cNvPr id="8" name="TextBox 7">
            <a:extLst>
              <a:ext uri="{FF2B5EF4-FFF2-40B4-BE49-F238E27FC236}">
                <a16:creationId xmlns:a16="http://schemas.microsoft.com/office/drawing/2014/main" id="{9332A433-EA23-4693-AF09-574D1EED8F60}"/>
              </a:ext>
            </a:extLst>
          </p:cNvPr>
          <p:cNvSpPr txBox="1"/>
          <p:nvPr/>
        </p:nvSpPr>
        <p:spPr>
          <a:xfrm>
            <a:off x="2018652" y="1460787"/>
            <a:ext cx="7970655" cy="646331"/>
          </a:xfrm>
          <a:prstGeom prst="rect">
            <a:avLst/>
          </a:prstGeom>
          <a:noFill/>
        </p:spPr>
        <p:txBody>
          <a:bodyPr wrap="square" rtlCol="0">
            <a:spAutoFit/>
          </a:bodyPr>
          <a:lstStyle/>
          <a:p>
            <a:pPr algn="ctr"/>
            <a:r>
              <a:rPr lang="en-US" b="1"/>
              <a:t>Procedure for Imposing License Sanction for Use of False ID</a:t>
            </a:r>
            <a:br>
              <a:rPr lang="en-US" b="1"/>
            </a:br>
            <a:r>
              <a:rPr lang="en-US" b="1"/>
              <a:t>as of January 1, 2020</a:t>
            </a:r>
            <a:endParaRPr lang="en-US"/>
          </a:p>
        </p:txBody>
      </p:sp>
      <p:pic>
        <p:nvPicPr>
          <p:cNvPr id="7" name="Picture 6" descr="Map">
            <a:extLst>
              <a:ext uri="{FF2B5EF4-FFF2-40B4-BE49-F238E27FC236}">
                <a16:creationId xmlns:a16="http://schemas.microsoft.com/office/drawing/2014/main" id="{AC1C5EF7-44A7-4BCB-8E78-C4B73150B1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7" y="2104477"/>
            <a:ext cx="6291206" cy="4220351"/>
          </a:xfrm>
          <a:prstGeom prst="rect">
            <a:avLst/>
          </a:prstGeom>
        </p:spPr>
      </p:pic>
      <p:sp>
        <p:nvSpPr>
          <p:cNvPr id="16" name="Slide Number Placeholder 2">
            <a:extLst>
              <a:ext uri="{FF2B5EF4-FFF2-40B4-BE49-F238E27FC236}">
                <a16:creationId xmlns:a16="http://schemas.microsoft.com/office/drawing/2014/main" id="{DBDAE33B-B308-49EB-8C05-B92DE68FE2A4}"/>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16</a:t>
            </a:fld>
            <a:endParaRPr lang="en-US"/>
          </a:p>
        </p:txBody>
      </p:sp>
    </p:spTree>
    <p:extLst>
      <p:ext uri="{BB962C8B-B14F-4D97-AF65-F5344CB8AC3E}">
        <p14:creationId xmlns:p14="http://schemas.microsoft.com/office/powerpoint/2010/main" val="1255711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3B5EE4D6-264E-42AA-AB8C-013DCF1C7253}"/>
              </a:ext>
            </a:extLst>
          </p:cNvPr>
          <p:cNvSpPr>
            <a:spLocks noGrp="1"/>
          </p:cNvSpPr>
          <p:nvPr>
            <p:ph type="title"/>
          </p:nvPr>
        </p:nvSpPr>
        <p:spPr>
          <a:xfrm>
            <a:off x="1710287" y="65804"/>
            <a:ext cx="8369294" cy="633009"/>
          </a:xfrm>
        </p:spPr>
        <p:txBody>
          <a:bodyPr>
            <a:normAutofit/>
          </a:bodyPr>
          <a:lstStyle/>
          <a:p>
            <a:r>
              <a:rPr lang="en-US" sz="2900"/>
              <a:t>Alabama “Use/Lose” Policy</a:t>
            </a:r>
          </a:p>
        </p:txBody>
      </p:sp>
      <p:sp>
        <p:nvSpPr>
          <p:cNvPr id="10" name="TextBox 9">
            <a:extLst>
              <a:ext uri="{FF2B5EF4-FFF2-40B4-BE49-F238E27FC236}">
                <a16:creationId xmlns:a16="http://schemas.microsoft.com/office/drawing/2014/main" id="{060EEB10-9ABF-4011-9F0C-61A3208EEE53}"/>
              </a:ext>
            </a:extLst>
          </p:cNvPr>
          <p:cNvSpPr txBox="1"/>
          <p:nvPr/>
        </p:nvSpPr>
        <p:spPr>
          <a:xfrm>
            <a:off x="1710288" y="933214"/>
            <a:ext cx="8585649" cy="523220"/>
          </a:xfrm>
          <a:prstGeom prst="rect">
            <a:avLst/>
          </a:prstGeom>
          <a:noFill/>
        </p:spPr>
        <p:txBody>
          <a:bodyPr wrap="square" rtlCol="0" anchor="t">
            <a:spAutoFit/>
          </a:bodyPr>
          <a:lstStyle/>
          <a:p>
            <a:r>
              <a:rPr lang="en-US" sz="2800" b="1" u="sng"/>
              <a:t>POLICY EXAMPLE 2</a:t>
            </a:r>
            <a:r>
              <a:rPr lang="en-US" sz="2800" b="1"/>
              <a:t>:  “Use/Lose”</a:t>
            </a:r>
            <a:endParaRPr lang="en-US" sz="2800"/>
          </a:p>
        </p:txBody>
      </p:sp>
      <p:sp>
        <p:nvSpPr>
          <p:cNvPr id="7" name="Content Placeholder 5">
            <a:extLst>
              <a:ext uri="{FF2B5EF4-FFF2-40B4-BE49-F238E27FC236}">
                <a16:creationId xmlns:a16="http://schemas.microsoft.com/office/drawing/2014/main" id="{F1C3D3BB-D841-4642-BD4D-1DEBA8CB128E}"/>
              </a:ext>
            </a:extLst>
          </p:cNvPr>
          <p:cNvSpPr txBox="1">
            <a:spLocks/>
          </p:cNvSpPr>
          <p:nvPr/>
        </p:nvSpPr>
        <p:spPr>
          <a:xfrm>
            <a:off x="2188016" y="1761283"/>
            <a:ext cx="7507833" cy="216957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t>In </a:t>
            </a:r>
            <a:r>
              <a:rPr lang="en-US" sz="2800" u="sng"/>
              <a:t>Alabama</a:t>
            </a:r>
            <a:r>
              <a:rPr lang="en-US" sz="2800"/>
              <a:t>:</a:t>
            </a:r>
          </a:p>
          <a:p>
            <a:pPr marL="0" indent="0">
              <a:buNone/>
            </a:pPr>
            <a:endParaRPr lang="en-US" sz="2800"/>
          </a:p>
          <a:p>
            <a:pPr>
              <a:buFont typeface="Arial" panose="020B0604020202020204" pitchFamily="34" charset="0"/>
              <a:buChar char="•"/>
            </a:pPr>
            <a:r>
              <a:rPr lang="en-US" sz="2800" u="sng"/>
              <a:t>Mandatory</a:t>
            </a:r>
            <a:r>
              <a:rPr lang="en-US" sz="2800"/>
              <a:t> that the license of a driver under age 21 be suspended or revoked for 90-180 days for:</a:t>
            </a:r>
          </a:p>
          <a:p>
            <a:pPr>
              <a:buFont typeface="Arial" panose="020B0604020202020204" pitchFamily="34" charset="0"/>
              <a:buChar char="•"/>
            </a:pPr>
            <a:endParaRPr lang="en-US" sz="800"/>
          </a:p>
          <a:p>
            <a:pPr lvl="2">
              <a:buFont typeface="Calibri" panose="020F0502020204030204" pitchFamily="34" charset="0"/>
              <a:buChar char="‒"/>
            </a:pPr>
            <a:r>
              <a:rPr lang="en-US" sz="2800"/>
              <a:t> Purchasing alcohol</a:t>
            </a:r>
          </a:p>
          <a:p>
            <a:pPr lvl="2">
              <a:buFont typeface="Calibri" panose="020F0502020204030204" pitchFamily="34" charset="0"/>
              <a:buChar char="‒"/>
            </a:pPr>
            <a:endParaRPr lang="en-US" sz="800"/>
          </a:p>
          <a:p>
            <a:pPr lvl="2">
              <a:buFont typeface="Calibri" panose="020F0502020204030204" pitchFamily="34" charset="0"/>
              <a:buChar char="‒"/>
            </a:pPr>
            <a:r>
              <a:rPr lang="en-US" sz="2800"/>
              <a:t> Possessing alcohol</a:t>
            </a:r>
          </a:p>
          <a:p>
            <a:pPr lvl="2">
              <a:buFont typeface="Calibri" panose="020F0502020204030204" pitchFamily="34" charset="0"/>
              <a:buChar char="‒"/>
            </a:pPr>
            <a:endParaRPr lang="en-US" sz="800"/>
          </a:p>
          <a:p>
            <a:pPr lvl="2">
              <a:buFont typeface="Calibri" panose="020F0502020204030204" pitchFamily="34" charset="0"/>
              <a:buChar char="‒"/>
            </a:pPr>
            <a:r>
              <a:rPr lang="en-US" sz="2800"/>
              <a:t> Consuming alcohol</a:t>
            </a:r>
          </a:p>
        </p:txBody>
      </p:sp>
      <p:sp>
        <p:nvSpPr>
          <p:cNvPr id="11" name="Slide Number Placeholder 2">
            <a:extLst>
              <a:ext uri="{FF2B5EF4-FFF2-40B4-BE49-F238E27FC236}">
                <a16:creationId xmlns:a16="http://schemas.microsoft.com/office/drawing/2014/main" id="{A5D5E024-7DE3-4011-B0B1-F243C9EF43CF}"/>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17</a:t>
            </a:fld>
            <a:endParaRPr lang="en-US"/>
          </a:p>
        </p:txBody>
      </p:sp>
    </p:spTree>
    <p:extLst>
      <p:ext uri="{BB962C8B-B14F-4D97-AF65-F5344CB8AC3E}">
        <p14:creationId xmlns:p14="http://schemas.microsoft.com/office/powerpoint/2010/main" val="422190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AFDE4F6-3356-4E2D-B5FC-6CF16AF2A58A}"/>
              </a:ext>
            </a:extLst>
          </p:cNvPr>
          <p:cNvSpPr>
            <a:spLocks noGrp="1"/>
          </p:cNvSpPr>
          <p:nvPr>
            <p:ph type="title"/>
          </p:nvPr>
        </p:nvSpPr>
        <p:spPr>
          <a:xfrm>
            <a:off x="1710287" y="59036"/>
            <a:ext cx="8369294" cy="633009"/>
          </a:xfrm>
        </p:spPr>
        <p:txBody>
          <a:bodyPr>
            <a:normAutofit/>
          </a:bodyPr>
          <a:lstStyle/>
          <a:p>
            <a:r>
              <a:rPr lang="en-US" sz="2900"/>
              <a:t>All States - “Use/Lose” Policy</a:t>
            </a:r>
          </a:p>
        </p:txBody>
      </p:sp>
      <p:sp>
        <p:nvSpPr>
          <p:cNvPr id="10" name="TextBox 9">
            <a:extLst>
              <a:ext uri="{FF2B5EF4-FFF2-40B4-BE49-F238E27FC236}">
                <a16:creationId xmlns:a16="http://schemas.microsoft.com/office/drawing/2014/main" id="{D82ADDE2-087B-407A-BFE0-9CCB797B678A}"/>
              </a:ext>
            </a:extLst>
          </p:cNvPr>
          <p:cNvSpPr txBox="1"/>
          <p:nvPr/>
        </p:nvSpPr>
        <p:spPr>
          <a:xfrm>
            <a:off x="1710288" y="933214"/>
            <a:ext cx="8585649" cy="523220"/>
          </a:xfrm>
          <a:prstGeom prst="rect">
            <a:avLst/>
          </a:prstGeom>
          <a:noFill/>
        </p:spPr>
        <p:txBody>
          <a:bodyPr wrap="square" rtlCol="0" anchor="t">
            <a:spAutoFit/>
          </a:bodyPr>
          <a:lstStyle/>
          <a:p>
            <a:r>
              <a:rPr lang="en-US" sz="2800" b="1" u="sng"/>
              <a:t>POLICY EXAMPLE 2</a:t>
            </a:r>
            <a:r>
              <a:rPr lang="en-US" sz="2800" b="1"/>
              <a:t>:  “Use/Lose”</a:t>
            </a:r>
            <a:endParaRPr lang="en-US" sz="2800"/>
          </a:p>
        </p:txBody>
      </p:sp>
      <p:sp>
        <p:nvSpPr>
          <p:cNvPr id="7" name="TextBox 6">
            <a:extLst>
              <a:ext uri="{FF2B5EF4-FFF2-40B4-BE49-F238E27FC236}">
                <a16:creationId xmlns:a16="http://schemas.microsoft.com/office/drawing/2014/main" id="{271A1133-1B59-44D5-B156-E6C047757CAF}"/>
              </a:ext>
            </a:extLst>
          </p:cNvPr>
          <p:cNvSpPr txBox="1"/>
          <p:nvPr/>
        </p:nvSpPr>
        <p:spPr>
          <a:xfrm>
            <a:off x="2263073" y="1537307"/>
            <a:ext cx="7970655" cy="646331"/>
          </a:xfrm>
          <a:prstGeom prst="rect">
            <a:avLst/>
          </a:prstGeom>
          <a:noFill/>
        </p:spPr>
        <p:txBody>
          <a:bodyPr wrap="square" rtlCol="0">
            <a:spAutoFit/>
          </a:bodyPr>
          <a:lstStyle/>
          <a:p>
            <a:pPr algn="ctr"/>
            <a:r>
              <a:rPr lang="en-US" b="1"/>
              <a:t>License Suspension/Revocation for Alcohol Violations by Minors</a:t>
            </a:r>
          </a:p>
          <a:p>
            <a:pPr algn="ctr"/>
            <a:r>
              <a:rPr lang="en-US" b="1"/>
              <a:t> as of January 1, 2020</a:t>
            </a:r>
            <a:endParaRPr lang="en-US" sz="900"/>
          </a:p>
        </p:txBody>
      </p:sp>
      <p:pic>
        <p:nvPicPr>
          <p:cNvPr id="9" name="Picture 8" descr="Map">
            <a:extLst>
              <a:ext uri="{FF2B5EF4-FFF2-40B4-BE49-F238E27FC236}">
                <a16:creationId xmlns:a16="http://schemas.microsoft.com/office/drawing/2014/main" id="{A1D6E9F8-824C-4788-B5DB-FF6C388A0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31361"/>
            <a:ext cx="5943600" cy="4345940"/>
          </a:xfrm>
          <a:prstGeom prst="rect">
            <a:avLst/>
          </a:prstGeom>
        </p:spPr>
      </p:pic>
      <p:sp>
        <p:nvSpPr>
          <p:cNvPr id="17" name="Slide Number Placeholder 2">
            <a:extLst>
              <a:ext uri="{FF2B5EF4-FFF2-40B4-BE49-F238E27FC236}">
                <a16:creationId xmlns:a16="http://schemas.microsoft.com/office/drawing/2014/main" id="{961FC97E-8258-4424-8891-D26B9D107AC7}"/>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18</a:t>
            </a:fld>
            <a:endParaRPr lang="en-US"/>
          </a:p>
        </p:txBody>
      </p:sp>
    </p:spTree>
    <p:extLst>
      <p:ext uri="{BB962C8B-B14F-4D97-AF65-F5344CB8AC3E}">
        <p14:creationId xmlns:p14="http://schemas.microsoft.com/office/powerpoint/2010/main" val="208575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4418D510-FE0B-4104-AC21-DF35390FBE78}"/>
              </a:ext>
            </a:extLst>
          </p:cNvPr>
          <p:cNvSpPr>
            <a:spLocks noGrp="1"/>
          </p:cNvSpPr>
          <p:nvPr>
            <p:ph type="title"/>
          </p:nvPr>
        </p:nvSpPr>
        <p:spPr>
          <a:xfrm>
            <a:off x="1710287" y="73698"/>
            <a:ext cx="8369294" cy="633009"/>
          </a:xfrm>
        </p:spPr>
        <p:txBody>
          <a:bodyPr>
            <a:normAutofit/>
          </a:bodyPr>
          <a:lstStyle/>
          <a:p>
            <a:r>
              <a:rPr lang="en-US" sz="2900"/>
              <a:t>Alabama Minimum Age for Alcohol Servers Policy</a:t>
            </a:r>
          </a:p>
        </p:txBody>
      </p:sp>
      <p:sp>
        <p:nvSpPr>
          <p:cNvPr id="9" name="TextBox 8">
            <a:extLst>
              <a:ext uri="{FF2B5EF4-FFF2-40B4-BE49-F238E27FC236}">
                <a16:creationId xmlns:a16="http://schemas.microsoft.com/office/drawing/2014/main" id="{284F141B-B0C8-46AA-984A-1D4EDDD0770B}"/>
              </a:ext>
            </a:extLst>
          </p:cNvPr>
          <p:cNvSpPr txBox="1"/>
          <p:nvPr/>
        </p:nvSpPr>
        <p:spPr>
          <a:xfrm>
            <a:off x="1710288" y="933214"/>
            <a:ext cx="8585649" cy="523220"/>
          </a:xfrm>
          <a:prstGeom prst="rect">
            <a:avLst/>
          </a:prstGeom>
          <a:noFill/>
        </p:spPr>
        <p:txBody>
          <a:bodyPr wrap="square" rtlCol="0" anchor="t">
            <a:spAutoFit/>
          </a:bodyPr>
          <a:lstStyle/>
          <a:p>
            <a:r>
              <a:rPr lang="en-US" sz="2800" b="1" u="sng"/>
              <a:t>POLICY EXAMPLE 3</a:t>
            </a:r>
            <a:r>
              <a:rPr lang="en-US" sz="2800" b="1"/>
              <a:t>:  Minimum Age for Alcohol Servers</a:t>
            </a:r>
            <a:endParaRPr lang="en-US" sz="2800"/>
          </a:p>
        </p:txBody>
      </p:sp>
      <p:sp>
        <p:nvSpPr>
          <p:cNvPr id="7" name="Content Placeholder 5">
            <a:extLst>
              <a:ext uri="{FF2B5EF4-FFF2-40B4-BE49-F238E27FC236}">
                <a16:creationId xmlns:a16="http://schemas.microsoft.com/office/drawing/2014/main" id="{02603DD0-8C79-4B8C-91A5-8898FD1A246F}"/>
              </a:ext>
            </a:extLst>
          </p:cNvPr>
          <p:cNvSpPr txBox="1">
            <a:spLocks/>
          </p:cNvSpPr>
          <p:nvPr/>
        </p:nvSpPr>
        <p:spPr>
          <a:xfrm>
            <a:off x="2188016" y="1875583"/>
            <a:ext cx="7507833" cy="2169575"/>
          </a:xfrm>
          <a:prstGeom prst="rect">
            <a:avLst/>
          </a:prstGeom>
        </p:spPr>
        <p:txBody>
          <a:bodyPr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800"/>
              <a:t>In </a:t>
            </a:r>
            <a:r>
              <a:rPr lang="en-US" sz="2800" u="sng"/>
              <a:t>Alabama</a:t>
            </a:r>
            <a:r>
              <a:rPr lang="en-US" sz="2800"/>
              <a:t>:</a:t>
            </a:r>
          </a:p>
          <a:p>
            <a:pPr>
              <a:buFont typeface="Arial" panose="020B0604020202020204" pitchFamily="34" charset="0"/>
              <a:buChar char="•"/>
            </a:pPr>
            <a:r>
              <a:rPr lang="en-US" sz="2800"/>
              <a:t>Servers must be at least </a:t>
            </a:r>
            <a:r>
              <a:rPr lang="en-US" sz="3300" b="1"/>
              <a:t>19</a:t>
            </a:r>
            <a:r>
              <a:rPr lang="en-US" sz="2800"/>
              <a:t> to serve alcohol in on-premises establishments</a:t>
            </a:r>
            <a:endParaRPr lang="en-US" sz="2800">
              <a:cs typeface="Calibri"/>
            </a:endParaRPr>
          </a:p>
          <a:p>
            <a:pPr>
              <a:buFont typeface="Arial" panose="020B0604020202020204" pitchFamily="34" charset="0"/>
              <a:buChar char="•"/>
            </a:pPr>
            <a:endParaRPr lang="en-US" sz="2800"/>
          </a:p>
          <a:p>
            <a:pPr>
              <a:buFont typeface="Arial" panose="020B0604020202020204" pitchFamily="34" charset="0"/>
              <a:buChar char="•"/>
            </a:pPr>
            <a:r>
              <a:rPr lang="en-US" sz="2800"/>
              <a:t>Bartenders must be at least </a:t>
            </a:r>
            <a:r>
              <a:rPr lang="en-US" sz="3300" b="1"/>
              <a:t>21</a:t>
            </a:r>
            <a:r>
              <a:rPr lang="en-US" sz="2800"/>
              <a:t> to serve alcohol in on-premises establishments </a:t>
            </a:r>
            <a:r>
              <a:rPr lang="en-US" sz="2800" b="1"/>
              <a:t>AND</a:t>
            </a:r>
            <a:r>
              <a:rPr lang="en-US" sz="2800"/>
              <a:t> a manager/supervisor must be present</a:t>
            </a:r>
            <a:endParaRPr lang="en-US" sz="2800">
              <a:cs typeface="Calibri"/>
            </a:endParaRPr>
          </a:p>
        </p:txBody>
      </p:sp>
      <p:sp>
        <p:nvSpPr>
          <p:cNvPr id="10" name="Slide Number Placeholder 2">
            <a:extLst>
              <a:ext uri="{FF2B5EF4-FFF2-40B4-BE49-F238E27FC236}">
                <a16:creationId xmlns:a16="http://schemas.microsoft.com/office/drawing/2014/main" id="{BCFACBC6-3421-442B-8585-FD163D9C57F2}"/>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19</a:t>
            </a:fld>
            <a:endParaRPr lang="en-US"/>
          </a:p>
        </p:txBody>
      </p:sp>
    </p:spTree>
    <p:extLst>
      <p:ext uri="{BB962C8B-B14F-4D97-AF65-F5344CB8AC3E}">
        <p14:creationId xmlns:p14="http://schemas.microsoft.com/office/powerpoint/2010/main" val="141467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a:bodyPr>
          <a:lstStyle/>
          <a:p>
            <a:r>
              <a:rPr lang="en-US"/>
              <a:t>The Sober Truth on Preventing Underage Drinking Act </a:t>
            </a:r>
          </a:p>
        </p:txBody>
      </p:sp>
      <p:pic>
        <p:nvPicPr>
          <p:cNvPr id="8" name="Picture 7">
            <a:extLst>
              <a:ext uri="{FF2B5EF4-FFF2-40B4-BE49-F238E27FC236}">
                <a16:creationId xmlns:a16="http://schemas.microsoft.com/office/drawing/2014/main" id="{36EAE8AB-5D33-4E70-B173-126F346EB034}"/>
              </a:ex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899" y="1550163"/>
            <a:ext cx="4176278" cy="3876602"/>
          </a:xfrm>
          <a:prstGeom prst="rect">
            <a:avLst/>
          </a:prstGeom>
          <a:noFill/>
          <a:ln>
            <a:noFill/>
          </a:ln>
        </p:spPr>
      </p:pic>
      <p:sp>
        <p:nvSpPr>
          <p:cNvPr id="6" name="Content Placeholder 5">
            <a:extLst>
              <a:ext uri="{FF2B5EF4-FFF2-40B4-BE49-F238E27FC236}">
                <a16:creationId xmlns:a16="http://schemas.microsoft.com/office/drawing/2014/main" id="{59C0B0E4-C8D7-4BFF-97F6-003855201A83}"/>
              </a:ext>
            </a:extLst>
          </p:cNvPr>
          <p:cNvSpPr>
            <a:spLocks noGrp="1"/>
          </p:cNvSpPr>
          <p:nvPr>
            <p:ph idx="1"/>
          </p:nvPr>
        </p:nvSpPr>
        <p:spPr>
          <a:xfrm>
            <a:off x="5758177" y="994729"/>
            <a:ext cx="4829114" cy="5283978"/>
          </a:xfrm>
        </p:spPr>
        <p:txBody>
          <a:bodyPr vert="horz" lIns="91440" tIns="45720" rIns="91440" bIns="45720" rtlCol="0" anchor="t">
            <a:noAutofit/>
          </a:bodyPr>
          <a:lstStyle/>
          <a:p>
            <a:pPr marL="0" indent="0">
              <a:buNone/>
            </a:pPr>
            <a:r>
              <a:rPr lang="en-US" sz="2400"/>
              <a:t>In 2006, Congress enacted the Sober Truth on Preventing Underage Drinking (STOP) Act (Public Law 109-422) to acknowledge that:</a:t>
            </a:r>
            <a:endParaRPr lang="en-US">
              <a:cs typeface="Calibri"/>
            </a:endParaRPr>
          </a:p>
          <a:p>
            <a:pPr marL="0" indent="0">
              <a:buNone/>
            </a:pPr>
            <a:endParaRPr lang="en-US" sz="2400">
              <a:cs typeface="Calibri"/>
            </a:endParaRPr>
          </a:p>
          <a:p>
            <a:pPr marL="0" indent="0">
              <a:buNone/>
            </a:pPr>
            <a:r>
              <a:rPr lang="en-US" sz="2400" i="1">
                <a:cs typeface="Calibri"/>
              </a:rPr>
              <a:t>"A multi-faceted effort is needed to more successfully address the problem of underage drinking in the United States.</a:t>
            </a:r>
            <a:endParaRPr lang="en-US" sz="2400">
              <a:cs typeface="Calibri"/>
            </a:endParaRPr>
          </a:p>
          <a:p>
            <a:pPr marL="0" indent="0">
              <a:buNone/>
            </a:pPr>
            <a:r>
              <a:rPr lang="en-US" sz="2400" i="1">
                <a:cs typeface="Calibri"/>
              </a:rPr>
              <a:t>A coordinated approach to prevention, intervention, treatment, enforcement, and research is key to making progress."</a:t>
            </a:r>
          </a:p>
        </p:txBody>
      </p:sp>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a:xfrm>
            <a:off x="10278178" y="6477301"/>
            <a:ext cx="389823" cy="365125"/>
          </a:xfrm>
        </p:spPr>
        <p:txBody>
          <a:bodyPr/>
          <a:lstStyle/>
          <a:p>
            <a:fld id="{D07D4089-40B5-457D-927F-16367A53BB79}" type="slidenum">
              <a:rPr lang="en-US" smtClean="0"/>
              <a:pPr/>
              <a:t>2</a:t>
            </a:fld>
            <a:endParaRPr lang="en-US"/>
          </a:p>
        </p:txBody>
      </p:sp>
    </p:spTree>
    <p:extLst>
      <p:ext uri="{BB962C8B-B14F-4D97-AF65-F5344CB8AC3E}">
        <p14:creationId xmlns:p14="http://schemas.microsoft.com/office/powerpoint/2010/main" val="39814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D38A01F1-DBE3-4ED3-9827-BA3387448589}"/>
              </a:ext>
            </a:extLst>
          </p:cNvPr>
          <p:cNvSpPr>
            <a:spLocks noGrp="1"/>
          </p:cNvSpPr>
          <p:nvPr>
            <p:ph type="title"/>
          </p:nvPr>
        </p:nvSpPr>
        <p:spPr>
          <a:xfrm>
            <a:off x="1737507" y="98625"/>
            <a:ext cx="8369294" cy="633009"/>
          </a:xfrm>
        </p:spPr>
        <p:txBody>
          <a:bodyPr>
            <a:normAutofit/>
          </a:bodyPr>
          <a:lstStyle/>
          <a:p>
            <a:r>
              <a:rPr lang="en-US" sz="2900"/>
              <a:t>All States - Minimum Age for Alcohol Servers Policy</a:t>
            </a:r>
          </a:p>
        </p:txBody>
      </p:sp>
      <p:sp>
        <p:nvSpPr>
          <p:cNvPr id="12" name="TextBox 11">
            <a:extLst>
              <a:ext uri="{FF2B5EF4-FFF2-40B4-BE49-F238E27FC236}">
                <a16:creationId xmlns:a16="http://schemas.microsoft.com/office/drawing/2014/main" id="{62E90309-DD65-46D2-9194-DB819FE2A542}"/>
              </a:ext>
            </a:extLst>
          </p:cNvPr>
          <p:cNvSpPr txBox="1"/>
          <p:nvPr/>
        </p:nvSpPr>
        <p:spPr>
          <a:xfrm>
            <a:off x="1710288" y="933214"/>
            <a:ext cx="8585649" cy="523220"/>
          </a:xfrm>
          <a:prstGeom prst="rect">
            <a:avLst/>
          </a:prstGeom>
          <a:noFill/>
        </p:spPr>
        <p:txBody>
          <a:bodyPr wrap="square" rtlCol="0" anchor="t">
            <a:spAutoFit/>
          </a:bodyPr>
          <a:lstStyle/>
          <a:p>
            <a:r>
              <a:rPr lang="en-US" sz="2800" b="1" u="sng"/>
              <a:t>POLICY EXAMPLE 3</a:t>
            </a:r>
            <a:r>
              <a:rPr lang="en-US" sz="2800" b="1"/>
              <a:t>:  Minimum Age for Alcohol Servers</a:t>
            </a:r>
            <a:endParaRPr lang="en-US" sz="2800"/>
          </a:p>
        </p:txBody>
      </p:sp>
      <p:sp>
        <p:nvSpPr>
          <p:cNvPr id="13" name="TextBox 12">
            <a:extLst>
              <a:ext uri="{FF2B5EF4-FFF2-40B4-BE49-F238E27FC236}">
                <a16:creationId xmlns:a16="http://schemas.microsoft.com/office/drawing/2014/main" id="{9BBD7E18-3CD9-4D03-8CE4-0D3B3B27350F}"/>
              </a:ext>
            </a:extLst>
          </p:cNvPr>
          <p:cNvSpPr txBox="1"/>
          <p:nvPr/>
        </p:nvSpPr>
        <p:spPr>
          <a:xfrm>
            <a:off x="2788778" y="1502752"/>
            <a:ext cx="6447454" cy="646331"/>
          </a:xfrm>
          <a:prstGeom prst="rect">
            <a:avLst/>
          </a:prstGeom>
          <a:noFill/>
        </p:spPr>
        <p:txBody>
          <a:bodyPr wrap="square" lIns="91440" tIns="45720" rIns="91440" bIns="45720" rtlCol="0" anchor="t">
            <a:spAutoFit/>
          </a:bodyPr>
          <a:lstStyle/>
          <a:p>
            <a:pPr algn="ctr"/>
            <a:r>
              <a:rPr lang="en-US" b="1"/>
              <a:t>Minimum Ages for On-Premise Servers (Beer) </a:t>
            </a:r>
            <a:br>
              <a:rPr lang="en-US" b="1"/>
            </a:br>
            <a:r>
              <a:rPr lang="en-US" b="1"/>
              <a:t>as of January 1, 2020</a:t>
            </a:r>
            <a:endParaRPr lang="en-US"/>
          </a:p>
        </p:txBody>
      </p:sp>
      <p:pic>
        <p:nvPicPr>
          <p:cNvPr id="9" name="Picture 8" descr="Map">
            <a:extLst>
              <a:ext uri="{FF2B5EF4-FFF2-40B4-BE49-F238E27FC236}">
                <a16:creationId xmlns:a16="http://schemas.microsoft.com/office/drawing/2014/main" id="{F824E09A-8838-4971-B6E1-0A0D2E8AB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95401"/>
            <a:ext cx="5943600" cy="3863340"/>
          </a:xfrm>
          <a:prstGeom prst="rect">
            <a:avLst/>
          </a:prstGeom>
        </p:spPr>
      </p:pic>
      <p:sp>
        <p:nvSpPr>
          <p:cNvPr id="11" name="Slide Number Placeholder 2">
            <a:extLst>
              <a:ext uri="{FF2B5EF4-FFF2-40B4-BE49-F238E27FC236}">
                <a16:creationId xmlns:a16="http://schemas.microsoft.com/office/drawing/2014/main" id="{CA2F7D09-DEFF-42E4-AB88-134079DC979D}"/>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20</a:t>
            </a:fld>
            <a:endParaRPr lang="en-US"/>
          </a:p>
        </p:txBody>
      </p:sp>
    </p:spTree>
    <p:extLst>
      <p:ext uri="{BB962C8B-B14F-4D97-AF65-F5344CB8AC3E}">
        <p14:creationId xmlns:p14="http://schemas.microsoft.com/office/powerpoint/2010/main" val="1711480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DA2CC9F-50A1-4FB8-86AC-23EA73DDCBC1}"/>
              </a:ext>
            </a:extLst>
          </p:cNvPr>
          <p:cNvSpPr>
            <a:spLocks noGrp="1"/>
          </p:cNvSpPr>
          <p:nvPr>
            <p:ph type="title"/>
          </p:nvPr>
        </p:nvSpPr>
        <p:spPr>
          <a:xfrm>
            <a:off x="1714501" y="65804"/>
            <a:ext cx="8369294" cy="633009"/>
          </a:xfrm>
        </p:spPr>
        <p:txBody>
          <a:bodyPr>
            <a:normAutofit/>
          </a:bodyPr>
          <a:lstStyle/>
          <a:p>
            <a:r>
              <a:rPr lang="en-US" sz="2900"/>
              <a:t>Alabama Enforcement – State Compliance Checks</a:t>
            </a:r>
          </a:p>
        </p:txBody>
      </p:sp>
      <p:sp>
        <p:nvSpPr>
          <p:cNvPr id="12" name="TextBox 11">
            <a:extLst>
              <a:ext uri="{FF2B5EF4-FFF2-40B4-BE49-F238E27FC236}">
                <a16:creationId xmlns:a16="http://schemas.microsoft.com/office/drawing/2014/main" id="{A6AF4B99-12D4-4617-8D69-56CB61978FA5}"/>
              </a:ext>
            </a:extLst>
          </p:cNvPr>
          <p:cNvSpPr txBox="1"/>
          <p:nvPr/>
        </p:nvSpPr>
        <p:spPr>
          <a:xfrm>
            <a:off x="1710288" y="933214"/>
            <a:ext cx="8585649" cy="1815882"/>
          </a:xfrm>
          <a:prstGeom prst="rect">
            <a:avLst/>
          </a:prstGeom>
          <a:noFill/>
        </p:spPr>
        <p:txBody>
          <a:bodyPr wrap="square" rtlCol="0" anchor="t">
            <a:spAutoFit/>
          </a:bodyPr>
          <a:lstStyle/>
          <a:p>
            <a:r>
              <a:rPr lang="en-US" sz="2800" b="1" u="sng"/>
              <a:t>ENFORCEMENT EXAMPLE 1</a:t>
            </a:r>
            <a:r>
              <a:rPr lang="en-US" sz="2800" b="1"/>
              <a:t>: </a:t>
            </a:r>
            <a:endParaRPr lang="en-US"/>
          </a:p>
          <a:p>
            <a:r>
              <a:rPr lang="en-US" sz="2800" b="1"/>
              <a:t>Percentage of Licenses Checked</a:t>
            </a:r>
            <a:endParaRPr lang="en-US">
              <a:cs typeface="Calibri"/>
            </a:endParaRPr>
          </a:p>
          <a:p>
            <a:endParaRPr lang="en-US" sz="2800" b="1">
              <a:cs typeface="Calibri"/>
            </a:endParaRPr>
          </a:p>
          <a:p>
            <a:endParaRPr lang="en-US" sz="2800" b="1">
              <a:cs typeface="Calibri"/>
            </a:endParaRPr>
          </a:p>
        </p:txBody>
      </p:sp>
      <p:sp>
        <p:nvSpPr>
          <p:cNvPr id="7" name="Content Placeholder 5">
            <a:extLst>
              <a:ext uri="{FF2B5EF4-FFF2-40B4-BE49-F238E27FC236}">
                <a16:creationId xmlns:a16="http://schemas.microsoft.com/office/drawing/2014/main" id="{F0C65657-A77D-4090-B9E9-CF0CE4CC2DDE}"/>
              </a:ext>
            </a:extLst>
          </p:cNvPr>
          <p:cNvSpPr txBox="1">
            <a:spLocks/>
          </p:cNvSpPr>
          <p:nvPr/>
        </p:nvSpPr>
        <p:spPr>
          <a:xfrm>
            <a:off x="2122598" y="1881767"/>
            <a:ext cx="8088202" cy="2169575"/>
          </a:xfrm>
          <a:prstGeom prst="rect">
            <a:avLst/>
          </a:prstGeom>
        </p:spPr>
        <p:txBody>
          <a:bodyPr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800" u="sng"/>
          </a:p>
          <a:p>
            <a:pPr>
              <a:buFont typeface="Arial" panose="020B0604020202020204" pitchFamily="34" charset="0"/>
              <a:buChar char="•"/>
            </a:pPr>
            <a:r>
              <a:rPr lang="en-US" sz="2800" u="sng"/>
              <a:t>Alabama</a:t>
            </a:r>
            <a:r>
              <a:rPr lang="en-US" sz="2800"/>
              <a:t> conducts underage compliance checks/ decoy operations to determine if alcohol retailers are complying with laws prohibiting sales to minors</a:t>
            </a:r>
            <a:endParaRPr lang="en-US" sz="1100">
              <a:cs typeface="Calibri"/>
            </a:endParaRPr>
          </a:p>
          <a:p>
            <a:pPr>
              <a:buFont typeface="Arial" panose="020B0604020202020204" pitchFamily="34" charset="0"/>
              <a:buChar char="•"/>
            </a:pPr>
            <a:r>
              <a:rPr lang="en-US" sz="2800" u="sng"/>
              <a:t>Alabama</a:t>
            </a:r>
            <a:r>
              <a:rPr lang="en-US" sz="2800"/>
              <a:t> checked:</a:t>
            </a:r>
          </a:p>
          <a:p>
            <a:pPr lvl="1">
              <a:buFont typeface="Calibri" panose="020F0502020204030204" pitchFamily="34" charset="0"/>
              <a:buChar char="‒"/>
            </a:pPr>
            <a:r>
              <a:rPr lang="en-US"/>
              <a:t> 6,995 retail licenses (out of 10,300 total), or </a:t>
            </a:r>
          </a:p>
          <a:p>
            <a:pPr marL="457200" lvl="1" indent="0">
              <a:buNone/>
            </a:pPr>
            <a:r>
              <a:rPr lang="en-US"/>
              <a:t>    68 percent of all licenses</a:t>
            </a:r>
          </a:p>
        </p:txBody>
      </p:sp>
      <p:sp>
        <p:nvSpPr>
          <p:cNvPr id="8" name="Slide Number Placeholder 2">
            <a:extLst>
              <a:ext uri="{FF2B5EF4-FFF2-40B4-BE49-F238E27FC236}">
                <a16:creationId xmlns:a16="http://schemas.microsoft.com/office/drawing/2014/main" id="{DEA6F129-821A-4349-95E5-B544DA7B76EE}"/>
              </a:ext>
            </a:extLst>
          </p:cNvPr>
          <p:cNvSpPr txBox="1">
            <a:spLocks/>
          </p:cNvSpPr>
          <p:nvPr/>
        </p:nvSpPr>
        <p:spPr>
          <a:xfrm>
            <a:off x="10278178" y="6491515"/>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21</a:t>
            </a:fld>
            <a:endParaRPr lang="en-US"/>
          </a:p>
        </p:txBody>
      </p:sp>
    </p:spTree>
    <p:extLst>
      <p:ext uri="{BB962C8B-B14F-4D97-AF65-F5344CB8AC3E}">
        <p14:creationId xmlns:p14="http://schemas.microsoft.com/office/powerpoint/2010/main" val="2500021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DE1CE32-0DC4-45D8-A961-7880ACCC28F4}"/>
              </a:ext>
            </a:extLst>
          </p:cNvPr>
          <p:cNvSpPr>
            <a:spLocks noGrp="1"/>
          </p:cNvSpPr>
          <p:nvPr>
            <p:ph type="title"/>
          </p:nvPr>
        </p:nvSpPr>
        <p:spPr>
          <a:xfrm>
            <a:off x="1841506" y="65804"/>
            <a:ext cx="8826494" cy="633009"/>
          </a:xfrm>
        </p:spPr>
        <p:txBody>
          <a:bodyPr>
            <a:normAutofit/>
          </a:bodyPr>
          <a:lstStyle/>
          <a:p>
            <a:r>
              <a:rPr lang="en-US" sz="2900"/>
              <a:t>All States Enforcement – State Compliance Checks</a:t>
            </a:r>
          </a:p>
        </p:txBody>
      </p:sp>
      <p:sp>
        <p:nvSpPr>
          <p:cNvPr id="15" name="TextBox 14">
            <a:extLst>
              <a:ext uri="{FF2B5EF4-FFF2-40B4-BE49-F238E27FC236}">
                <a16:creationId xmlns:a16="http://schemas.microsoft.com/office/drawing/2014/main" id="{DC703807-B83C-4D88-BCE9-EBDCFC3C457C}"/>
              </a:ext>
            </a:extLst>
          </p:cNvPr>
          <p:cNvSpPr txBox="1"/>
          <p:nvPr/>
        </p:nvSpPr>
        <p:spPr>
          <a:xfrm>
            <a:off x="1710288" y="933215"/>
            <a:ext cx="8585649" cy="954107"/>
          </a:xfrm>
          <a:prstGeom prst="rect">
            <a:avLst/>
          </a:prstGeom>
          <a:noFill/>
        </p:spPr>
        <p:txBody>
          <a:bodyPr wrap="square" rtlCol="0" anchor="t">
            <a:spAutoFit/>
          </a:bodyPr>
          <a:lstStyle/>
          <a:p>
            <a:pPr>
              <a:defRPr/>
            </a:pPr>
            <a:r>
              <a:rPr lang="en-US" sz="2800" b="1" u="sng">
                <a:solidFill>
                  <a:prstClr val="black"/>
                </a:solidFill>
                <a:latin typeface="Calibri"/>
              </a:rPr>
              <a:t>ENFORCEMENT EXAMPLE 1</a:t>
            </a:r>
            <a:r>
              <a:rPr lang="en-US" sz="2800" b="1">
                <a:solidFill>
                  <a:prstClr val="black"/>
                </a:solidFill>
                <a:latin typeface="Calibri"/>
              </a:rPr>
              <a:t>: </a:t>
            </a:r>
            <a:endParaRPr lang="en-US" sz="2000">
              <a:solidFill>
                <a:prstClr val="black"/>
              </a:solidFill>
              <a:latin typeface="Calibri"/>
            </a:endParaRPr>
          </a:p>
          <a:p>
            <a:pPr>
              <a:defRPr/>
            </a:pPr>
            <a:r>
              <a:rPr lang="en-US" sz="2800" b="1">
                <a:solidFill>
                  <a:prstClr val="black"/>
                </a:solidFill>
                <a:latin typeface="Calibri"/>
              </a:rPr>
              <a:t>Percentage of Licenses Checked</a:t>
            </a:r>
            <a:endParaRPr lang="en-US" sz="2000">
              <a:solidFill>
                <a:prstClr val="black"/>
              </a:solidFill>
              <a:latin typeface="Calibri"/>
              <a:cs typeface="Calibri"/>
            </a:endParaRPr>
          </a:p>
        </p:txBody>
      </p:sp>
      <p:pic>
        <p:nvPicPr>
          <p:cNvPr id="7" name="Picture 6" descr="Map">
            <a:extLst>
              <a:ext uri="{FF2B5EF4-FFF2-40B4-BE49-F238E27FC236}">
                <a16:creationId xmlns:a16="http://schemas.microsoft.com/office/drawing/2014/main" id="{18FAC987-F9A2-4E16-A04C-5E02C5A6B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144" y="1887322"/>
            <a:ext cx="6809935" cy="4568331"/>
          </a:xfrm>
          <a:prstGeom prst="rect">
            <a:avLst/>
          </a:prstGeom>
        </p:spPr>
      </p:pic>
      <p:sp>
        <p:nvSpPr>
          <p:cNvPr id="8" name="Slide Number Placeholder 2">
            <a:extLst>
              <a:ext uri="{FF2B5EF4-FFF2-40B4-BE49-F238E27FC236}">
                <a16:creationId xmlns:a16="http://schemas.microsoft.com/office/drawing/2014/main" id="{7CFCB400-82B1-4897-A4AA-0DBAD1638714}"/>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07D4089-40B5-457D-927F-16367A53BB79}" type="slidenum">
              <a:rPr lang="en-US" dirty="0">
                <a:solidFill>
                  <a:prstClr val="black">
                    <a:tint val="75000"/>
                  </a:prstClr>
                </a:solidFill>
                <a:latin typeface="Calibri"/>
              </a:rPr>
              <a:pPr>
                <a:def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2203966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DA2CC9F-50A1-4FB8-86AC-23EA73DDCBC1}"/>
              </a:ext>
            </a:extLst>
          </p:cNvPr>
          <p:cNvSpPr>
            <a:spLocks noGrp="1"/>
          </p:cNvSpPr>
          <p:nvPr>
            <p:ph type="title"/>
          </p:nvPr>
        </p:nvSpPr>
        <p:spPr>
          <a:xfrm>
            <a:off x="1731437" y="65804"/>
            <a:ext cx="8826494" cy="633009"/>
          </a:xfrm>
        </p:spPr>
        <p:txBody>
          <a:bodyPr>
            <a:noAutofit/>
          </a:bodyPr>
          <a:lstStyle/>
          <a:p>
            <a:r>
              <a:rPr lang="en-US" sz="2900"/>
              <a:t>Alabama Enforcement – Compliance Check Failure Rates</a:t>
            </a:r>
          </a:p>
        </p:txBody>
      </p:sp>
      <p:sp>
        <p:nvSpPr>
          <p:cNvPr id="12" name="TextBox 11">
            <a:extLst>
              <a:ext uri="{FF2B5EF4-FFF2-40B4-BE49-F238E27FC236}">
                <a16:creationId xmlns:a16="http://schemas.microsoft.com/office/drawing/2014/main" id="{A6AF4B99-12D4-4617-8D69-56CB61978FA5}"/>
              </a:ext>
            </a:extLst>
          </p:cNvPr>
          <p:cNvSpPr txBox="1"/>
          <p:nvPr/>
        </p:nvSpPr>
        <p:spPr>
          <a:xfrm>
            <a:off x="1710288" y="933215"/>
            <a:ext cx="8585649" cy="954107"/>
          </a:xfrm>
          <a:prstGeom prst="rect">
            <a:avLst/>
          </a:prstGeom>
          <a:noFill/>
        </p:spPr>
        <p:txBody>
          <a:bodyPr wrap="square" rtlCol="0" anchor="t">
            <a:spAutoFit/>
          </a:bodyPr>
          <a:lstStyle/>
          <a:p>
            <a:r>
              <a:rPr lang="en-US" sz="2800" b="1" u="sng"/>
              <a:t>ENFORCEMENT EXAMPLE 2</a:t>
            </a:r>
            <a:r>
              <a:rPr lang="en-US" sz="2800" b="1"/>
              <a:t>: </a:t>
            </a:r>
            <a:endParaRPr lang="en-US" sz="2800"/>
          </a:p>
          <a:p>
            <a:r>
              <a:rPr lang="en-US" sz="2800" b="1"/>
              <a:t>Compliance Check Failure Rates</a:t>
            </a:r>
            <a:endParaRPr lang="en-US" sz="2800">
              <a:cs typeface="Calibri"/>
            </a:endParaRPr>
          </a:p>
        </p:txBody>
      </p:sp>
      <p:sp>
        <p:nvSpPr>
          <p:cNvPr id="7" name="Content Placeholder 5">
            <a:extLst>
              <a:ext uri="{FF2B5EF4-FFF2-40B4-BE49-F238E27FC236}">
                <a16:creationId xmlns:a16="http://schemas.microsoft.com/office/drawing/2014/main" id="{F0C65657-A77D-4090-B9E9-CF0CE4CC2DDE}"/>
              </a:ext>
            </a:extLst>
          </p:cNvPr>
          <p:cNvSpPr txBox="1">
            <a:spLocks/>
          </p:cNvSpPr>
          <p:nvPr/>
        </p:nvSpPr>
        <p:spPr>
          <a:xfrm>
            <a:off x="2122598" y="1967232"/>
            <a:ext cx="8088202" cy="2169575"/>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800"/>
          </a:p>
          <a:p>
            <a:pPr>
              <a:buFont typeface="Arial" panose="020B0604020202020204" pitchFamily="34" charset="0"/>
              <a:buChar char="•"/>
            </a:pPr>
            <a:r>
              <a:rPr lang="en-US" sz="2800"/>
              <a:t>Of the </a:t>
            </a:r>
            <a:r>
              <a:rPr lang="en-US" sz="2800">
                <a:ea typeface="+mn-lt"/>
                <a:cs typeface="+mn-lt"/>
              </a:rPr>
              <a:t>6,995</a:t>
            </a:r>
            <a:r>
              <a:rPr lang="en-US" sz="2800"/>
              <a:t> retail licenses checked by </a:t>
            </a:r>
            <a:r>
              <a:rPr lang="en-US" sz="2800" u="sng"/>
              <a:t>Alabama</a:t>
            </a:r>
            <a:r>
              <a:rPr lang="en-US" sz="2800"/>
              <a:t> in 2019, 432 (or 6 percent) failed</a:t>
            </a:r>
            <a:endParaRPr lang="en-US" sz="2800">
              <a:cs typeface="Calibri"/>
            </a:endParaRPr>
          </a:p>
          <a:p>
            <a:pPr>
              <a:buFont typeface="Arial" panose="020B0604020202020204" pitchFamily="34" charset="0"/>
              <a:buChar char="•"/>
            </a:pPr>
            <a:endParaRPr lang="en-US" sz="2800"/>
          </a:p>
          <a:p>
            <a:pPr>
              <a:buFont typeface="Arial" panose="020B0604020202020204" pitchFamily="34" charset="0"/>
              <a:buChar char="•"/>
            </a:pPr>
            <a:r>
              <a:rPr lang="en-US" sz="2800"/>
              <a:t>Compliance checks were conducted at both on- and off-sale establishments</a:t>
            </a:r>
            <a:endParaRPr lang="en-US" sz="2500"/>
          </a:p>
        </p:txBody>
      </p:sp>
      <p:sp>
        <p:nvSpPr>
          <p:cNvPr id="8" name="Slide Number Placeholder 2">
            <a:extLst>
              <a:ext uri="{FF2B5EF4-FFF2-40B4-BE49-F238E27FC236}">
                <a16:creationId xmlns:a16="http://schemas.microsoft.com/office/drawing/2014/main" id="{DEA6F129-821A-4349-95E5-B544DA7B76EE}"/>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23</a:t>
            </a:fld>
            <a:endParaRPr lang="en-US"/>
          </a:p>
        </p:txBody>
      </p:sp>
    </p:spTree>
    <p:extLst>
      <p:ext uri="{BB962C8B-B14F-4D97-AF65-F5344CB8AC3E}">
        <p14:creationId xmlns:p14="http://schemas.microsoft.com/office/powerpoint/2010/main" val="353638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3DE1CE32-0DC4-45D8-A961-7880ACCC28F4}"/>
              </a:ext>
            </a:extLst>
          </p:cNvPr>
          <p:cNvSpPr>
            <a:spLocks noGrp="1"/>
          </p:cNvSpPr>
          <p:nvPr>
            <p:ph type="title"/>
          </p:nvPr>
        </p:nvSpPr>
        <p:spPr>
          <a:xfrm>
            <a:off x="1841506" y="65804"/>
            <a:ext cx="8826494" cy="633009"/>
          </a:xfrm>
        </p:spPr>
        <p:txBody>
          <a:bodyPr>
            <a:normAutofit/>
          </a:bodyPr>
          <a:lstStyle/>
          <a:p>
            <a:r>
              <a:rPr lang="en-US" sz="2900"/>
              <a:t>All States Enforcement – Compliance Check Failure Rates</a:t>
            </a:r>
          </a:p>
        </p:txBody>
      </p:sp>
      <p:sp>
        <p:nvSpPr>
          <p:cNvPr id="15" name="TextBox 14">
            <a:extLst>
              <a:ext uri="{FF2B5EF4-FFF2-40B4-BE49-F238E27FC236}">
                <a16:creationId xmlns:a16="http://schemas.microsoft.com/office/drawing/2014/main" id="{DC703807-B83C-4D88-BCE9-EBDCFC3C457C}"/>
              </a:ext>
            </a:extLst>
          </p:cNvPr>
          <p:cNvSpPr txBox="1"/>
          <p:nvPr/>
        </p:nvSpPr>
        <p:spPr>
          <a:xfrm>
            <a:off x="1710288" y="933215"/>
            <a:ext cx="8585649" cy="492443"/>
          </a:xfrm>
          <a:prstGeom prst="rect">
            <a:avLst/>
          </a:prstGeom>
          <a:noFill/>
        </p:spPr>
        <p:txBody>
          <a:bodyPr wrap="square" rtlCol="0" anchor="t">
            <a:spAutoFit/>
          </a:bodyPr>
          <a:lstStyle/>
          <a:p>
            <a:pPr>
              <a:defRPr/>
            </a:pPr>
            <a:r>
              <a:rPr lang="en-US" sz="2600" b="1" u="sng">
                <a:solidFill>
                  <a:prstClr val="black"/>
                </a:solidFill>
                <a:latin typeface="Calibri"/>
              </a:rPr>
              <a:t>ENFORCEMENT EXAMPLE 2</a:t>
            </a:r>
            <a:r>
              <a:rPr lang="en-US" sz="2600" b="1">
                <a:solidFill>
                  <a:prstClr val="black"/>
                </a:solidFill>
                <a:latin typeface="Calibri"/>
              </a:rPr>
              <a:t>:  Compliance Check Failure Rates</a:t>
            </a:r>
            <a:endParaRPr lang="en-US" sz="2600">
              <a:solidFill>
                <a:prstClr val="black"/>
              </a:solidFill>
              <a:latin typeface="Calibri"/>
              <a:cs typeface="Calibri"/>
            </a:endParaRPr>
          </a:p>
        </p:txBody>
      </p:sp>
      <p:pic>
        <p:nvPicPr>
          <p:cNvPr id="6" name="Picture 5" descr="Map">
            <a:extLst>
              <a:ext uri="{FF2B5EF4-FFF2-40B4-BE49-F238E27FC236}">
                <a16:creationId xmlns:a16="http://schemas.microsoft.com/office/drawing/2014/main" id="{AF745DEF-946A-41B4-829C-0B4F959653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7325" y="1425658"/>
            <a:ext cx="6991574" cy="4690181"/>
          </a:xfrm>
          <a:prstGeom prst="rect">
            <a:avLst/>
          </a:prstGeom>
        </p:spPr>
      </p:pic>
      <p:sp>
        <p:nvSpPr>
          <p:cNvPr id="8" name="Slide Number Placeholder 2">
            <a:extLst>
              <a:ext uri="{FF2B5EF4-FFF2-40B4-BE49-F238E27FC236}">
                <a16:creationId xmlns:a16="http://schemas.microsoft.com/office/drawing/2014/main" id="{7CFCB400-82B1-4897-A4AA-0DBAD1638714}"/>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D07D4089-40B5-457D-927F-16367A53BB79}" type="slidenum">
              <a:rPr lang="en-US" dirty="0">
                <a:solidFill>
                  <a:prstClr val="black">
                    <a:tint val="75000"/>
                  </a:prstClr>
                </a:solidFill>
                <a:latin typeface="Calibri"/>
              </a:rPr>
              <a:pPr>
                <a:def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222744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919C69F3-F965-4C77-B9C9-AA88DCA2A1C2}"/>
              </a:ext>
            </a:extLst>
          </p:cNvPr>
          <p:cNvSpPr>
            <a:spLocks noGrp="1"/>
          </p:cNvSpPr>
          <p:nvPr>
            <p:ph type="title"/>
          </p:nvPr>
        </p:nvSpPr>
        <p:spPr>
          <a:xfrm>
            <a:off x="1739902" y="65804"/>
            <a:ext cx="8826494" cy="633009"/>
          </a:xfrm>
        </p:spPr>
        <p:txBody>
          <a:bodyPr>
            <a:noAutofit/>
          </a:bodyPr>
          <a:lstStyle/>
          <a:p>
            <a:r>
              <a:rPr lang="en-US" sz="2900"/>
              <a:t>Alabama and All States Enforcement  – Sanctions/Fines</a:t>
            </a:r>
          </a:p>
        </p:txBody>
      </p:sp>
      <p:sp>
        <p:nvSpPr>
          <p:cNvPr id="11" name="TextBox 10">
            <a:extLst>
              <a:ext uri="{FF2B5EF4-FFF2-40B4-BE49-F238E27FC236}">
                <a16:creationId xmlns:a16="http://schemas.microsoft.com/office/drawing/2014/main" id="{92D8CD81-15E9-49B8-B62C-1C5EF1751F53}"/>
              </a:ext>
            </a:extLst>
          </p:cNvPr>
          <p:cNvSpPr txBox="1"/>
          <p:nvPr/>
        </p:nvSpPr>
        <p:spPr>
          <a:xfrm>
            <a:off x="1710288" y="933215"/>
            <a:ext cx="8585649" cy="1384995"/>
          </a:xfrm>
          <a:prstGeom prst="rect">
            <a:avLst/>
          </a:prstGeom>
          <a:noFill/>
        </p:spPr>
        <p:txBody>
          <a:bodyPr wrap="square" rtlCol="0" anchor="t">
            <a:spAutoFit/>
          </a:bodyPr>
          <a:lstStyle/>
          <a:p>
            <a:r>
              <a:rPr lang="en-US" sz="2800" b="1" u="sng"/>
              <a:t>ENFORCEMENT EXAMPLE 3</a:t>
            </a:r>
            <a:r>
              <a:rPr lang="en-US" sz="2800" b="1"/>
              <a:t>: </a:t>
            </a:r>
            <a:endParaRPr lang="en-US"/>
          </a:p>
          <a:p>
            <a:r>
              <a:rPr lang="en-US" sz="2800" b="1"/>
              <a:t>Sanctions/Fines for Furnishing Alcohol to People &lt;21</a:t>
            </a:r>
            <a:endParaRPr lang="en-US"/>
          </a:p>
          <a:p>
            <a:endParaRPr lang="en-US" sz="2800"/>
          </a:p>
        </p:txBody>
      </p:sp>
      <p:sp>
        <p:nvSpPr>
          <p:cNvPr id="9" name="Content Placeholder 5">
            <a:extLst>
              <a:ext uri="{FF2B5EF4-FFF2-40B4-BE49-F238E27FC236}">
                <a16:creationId xmlns:a16="http://schemas.microsoft.com/office/drawing/2014/main" id="{2293191E-8BF0-472F-A96B-DF4BCA478495}"/>
              </a:ext>
            </a:extLst>
          </p:cNvPr>
          <p:cNvSpPr txBox="1">
            <a:spLocks/>
          </p:cNvSpPr>
          <p:nvPr/>
        </p:nvSpPr>
        <p:spPr>
          <a:xfrm>
            <a:off x="2122599" y="2125629"/>
            <a:ext cx="8545401" cy="2169575"/>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b="1" u="sng"/>
              <a:t>Alabama</a:t>
            </a:r>
            <a:r>
              <a:rPr lang="en-US"/>
              <a:t> imposed </a:t>
            </a:r>
            <a:r>
              <a:rPr lang="en-US">
                <a:ea typeface="+mn-lt"/>
                <a:cs typeface="+mn-lt"/>
              </a:rPr>
              <a:t>1,119 </a:t>
            </a:r>
            <a:r>
              <a:rPr lang="en-US"/>
              <a:t>fines </a:t>
            </a:r>
          </a:p>
          <a:p>
            <a:pPr lvl="2">
              <a:buFont typeface="Calibri" panose="020F0502020204030204" pitchFamily="34" charset="0"/>
              <a:buChar char="‒"/>
            </a:pPr>
            <a:r>
              <a:rPr lang="en-US" sz="2800"/>
              <a:t> Smallest fine: $</a:t>
            </a:r>
            <a:r>
              <a:rPr lang="en-US" sz="2800">
                <a:ea typeface="+mn-lt"/>
                <a:cs typeface="+mn-lt"/>
              </a:rPr>
              <a:t>500</a:t>
            </a:r>
            <a:endParaRPr lang="en-US" sz="2800">
              <a:cs typeface="Calibri"/>
            </a:endParaRPr>
          </a:p>
          <a:p>
            <a:pPr lvl="2">
              <a:buFont typeface="Calibri" panose="020F0502020204030204" pitchFamily="34" charset="0"/>
              <a:buChar char="‒"/>
            </a:pPr>
            <a:r>
              <a:rPr lang="en-US" sz="2800"/>
              <a:t> Largest fine: $1,000</a:t>
            </a:r>
            <a:endParaRPr lang="en-US" sz="2800">
              <a:cs typeface="Calibri"/>
            </a:endParaRPr>
          </a:p>
          <a:p>
            <a:pPr lvl="2">
              <a:buFont typeface="Arial" panose="020B0604020202020204" pitchFamily="34" charset="0"/>
              <a:buChar char="•"/>
            </a:pPr>
            <a:endParaRPr lang="en-US" sz="2800"/>
          </a:p>
          <a:p>
            <a:pPr lvl="1">
              <a:buFont typeface="Arial" panose="020B0604020202020204" pitchFamily="34" charset="0"/>
              <a:buChar char="•"/>
            </a:pPr>
            <a:r>
              <a:rPr lang="en-US" b="1" u="sng"/>
              <a:t>All states</a:t>
            </a:r>
            <a:r>
              <a:rPr lang="en-US" b="1"/>
              <a:t> </a:t>
            </a:r>
            <a:r>
              <a:rPr lang="en-US"/>
              <a:t>imposed a median of 159 fines</a:t>
            </a:r>
            <a:endParaRPr lang="en-US">
              <a:cs typeface="Calibri"/>
            </a:endParaRPr>
          </a:p>
          <a:p>
            <a:pPr lvl="2">
              <a:buFont typeface="Calibri" panose="020F0502020204030204" pitchFamily="34" charset="0"/>
              <a:buChar char="‒"/>
            </a:pPr>
            <a:r>
              <a:rPr lang="en-US" sz="2800"/>
              <a:t> Smallest fine: $0 </a:t>
            </a:r>
            <a:endParaRPr lang="en-US" sz="2800">
              <a:cs typeface="Calibri"/>
            </a:endParaRPr>
          </a:p>
          <a:p>
            <a:pPr lvl="2">
              <a:buFont typeface="Calibri" panose="020F0502020204030204" pitchFamily="34" charset="0"/>
              <a:buChar char="‒"/>
            </a:pPr>
            <a:r>
              <a:rPr lang="en-US" sz="2800"/>
              <a:t> Largest fine: $80,000</a:t>
            </a:r>
            <a:endParaRPr lang="en-US"/>
          </a:p>
        </p:txBody>
      </p:sp>
      <p:sp>
        <p:nvSpPr>
          <p:cNvPr id="8" name="Slide Number Placeholder 2">
            <a:extLst>
              <a:ext uri="{FF2B5EF4-FFF2-40B4-BE49-F238E27FC236}">
                <a16:creationId xmlns:a16="http://schemas.microsoft.com/office/drawing/2014/main" id="{6A73D576-B145-43FD-AFF1-689E90B7E51B}"/>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25</a:t>
            </a:fld>
            <a:endParaRPr lang="en-US"/>
          </a:p>
        </p:txBody>
      </p:sp>
    </p:spTree>
    <p:extLst>
      <p:ext uri="{BB962C8B-B14F-4D97-AF65-F5344CB8AC3E}">
        <p14:creationId xmlns:p14="http://schemas.microsoft.com/office/powerpoint/2010/main" val="469136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BB5484C-A7A9-42EE-8E9F-F54DC346CD95}"/>
              </a:ext>
            </a:extLst>
          </p:cNvPr>
          <p:cNvSpPr>
            <a:spLocks noGrp="1"/>
          </p:cNvSpPr>
          <p:nvPr>
            <p:ph type="title"/>
          </p:nvPr>
        </p:nvSpPr>
        <p:spPr>
          <a:xfrm>
            <a:off x="562919" y="5824"/>
            <a:ext cx="9518778" cy="633009"/>
          </a:xfrm>
        </p:spPr>
        <p:txBody>
          <a:bodyPr>
            <a:noAutofit/>
          </a:bodyPr>
          <a:lstStyle/>
          <a:p>
            <a:r>
              <a:rPr lang="en-US" sz="2900"/>
              <a:t>Alabama State System for Prevention and Treatment</a:t>
            </a:r>
          </a:p>
        </p:txBody>
      </p:sp>
      <p:sp>
        <p:nvSpPr>
          <p:cNvPr id="10" name="TextBox 9">
            <a:extLst>
              <a:ext uri="{FF2B5EF4-FFF2-40B4-BE49-F238E27FC236}">
                <a16:creationId xmlns:a16="http://schemas.microsoft.com/office/drawing/2014/main" id="{1BCAA011-CCD3-4D11-9A23-6753315C3751}"/>
              </a:ext>
            </a:extLst>
          </p:cNvPr>
          <p:cNvSpPr txBox="1"/>
          <p:nvPr/>
        </p:nvSpPr>
        <p:spPr>
          <a:xfrm>
            <a:off x="1403595" y="882265"/>
            <a:ext cx="858564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n-ea"/>
                <a:cs typeface="+mn-cs"/>
              </a:rPr>
              <a:t>Alabama Prevention and Treatment System</a:t>
            </a: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2">
            <a:extLst>
              <a:ext uri="{FF2B5EF4-FFF2-40B4-BE49-F238E27FC236}">
                <a16:creationId xmlns:a16="http://schemas.microsoft.com/office/drawing/2014/main" id="{88062631-FF21-4698-BA0F-170513F359E8}"/>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descr="Prevention and Treatment Systems description">
            <a:extLst>
              <a:ext uri="{FF2B5EF4-FFF2-40B4-BE49-F238E27FC236}">
                <a16:creationId xmlns:a16="http://schemas.microsoft.com/office/drawing/2014/main" id="{901D964F-AFD7-4072-AD90-821F9C0813C2}"/>
              </a:ext>
            </a:extLst>
          </p:cNvPr>
          <p:cNvPicPr>
            <a:picLocks noChangeAspect="1"/>
          </p:cNvPicPr>
          <p:nvPr/>
        </p:nvPicPr>
        <p:blipFill>
          <a:blip r:embed="rId3"/>
          <a:stretch>
            <a:fillRect/>
          </a:stretch>
        </p:blipFill>
        <p:spPr>
          <a:xfrm>
            <a:off x="1035253" y="1546023"/>
            <a:ext cx="10121494" cy="4480560"/>
          </a:xfrm>
          <a:prstGeom prst="rect">
            <a:avLst/>
          </a:prstGeom>
        </p:spPr>
      </p:pic>
    </p:spTree>
    <p:extLst>
      <p:ext uri="{BB962C8B-B14F-4D97-AF65-F5344CB8AC3E}">
        <p14:creationId xmlns:p14="http://schemas.microsoft.com/office/powerpoint/2010/main" val="1529968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BB5484C-A7A9-42EE-8E9F-F54DC346CD95}"/>
              </a:ext>
            </a:extLst>
          </p:cNvPr>
          <p:cNvSpPr>
            <a:spLocks noGrp="1"/>
          </p:cNvSpPr>
          <p:nvPr>
            <p:ph type="title"/>
          </p:nvPr>
        </p:nvSpPr>
        <p:spPr>
          <a:xfrm>
            <a:off x="562919" y="5824"/>
            <a:ext cx="9518778" cy="633009"/>
          </a:xfrm>
        </p:spPr>
        <p:txBody>
          <a:bodyPr>
            <a:noAutofit/>
          </a:bodyPr>
          <a:lstStyle/>
          <a:p>
            <a:r>
              <a:rPr lang="en-US" sz="2900"/>
              <a:t>Alabama Best Practice Standards</a:t>
            </a:r>
          </a:p>
        </p:txBody>
      </p:sp>
      <p:sp>
        <p:nvSpPr>
          <p:cNvPr id="10" name="TextBox 9">
            <a:extLst>
              <a:ext uri="{FF2B5EF4-FFF2-40B4-BE49-F238E27FC236}">
                <a16:creationId xmlns:a16="http://schemas.microsoft.com/office/drawing/2014/main" id="{1BCAA011-CCD3-4D11-9A23-6753315C3751}"/>
              </a:ext>
            </a:extLst>
          </p:cNvPr>
          <p:cNvSpPr txBox="1"/>
          <p:nvPr/>
        </p:nvSpPr>
        <p:spPr>
          <a:xfrm>
            <a:off x="1403595" y="1251438"/>
            <a:ext cx="973959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Alabama</a:t>
            </a:r>
            <a:r>
              <a:rPr kumimoji="0" lang="en-US" sz="28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Arial" panose="020B0604020202020204" pitchFamily="34" charset="0"/>
              </a:rPr>
              <a:t> has adopted or developed best practice standards for underage drinking prevention programs</a:t>
            </a:r>
            <a:endParaRPr kumimoji="0" lang="en-US" sz="2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descr="Alabama's best practice standards for drinking prevention">
            <a:extLst>
              <a:ext uri="{FF2B5EF4-FFF2-40B4-BE49-F238E27FC236}">
                <a16:creationId xmlns:a16="http://schemas.microsoft.com/office/drawing/2014/main" id="{B274E977-75F0-4FFD-9CBB-6498BF6B937B}"/>
              </a:ext>
            </a:extLst>
          </p:cNvPr>
          <p:cNvPicPr>
            <a:picLocks noChangeAspect="1"/>
          </p:cNvPicPr>
          <p:nvPr/>
        </p:nvPicPr>
        <p:blipFill rotWithShape="1">
          <a:blip r:embed="rId3"/>
          <a:srcRect b="7804"/>
          <a:stretch/>
        </p:blipFill>
        <p:spPr>
          <a:xfrm>
            <a:off x="1289038" y="2328759"/>
            <a:ext cx="9613924" cy="3456465"/>
          </a:xfrm>
          <a:prstGeom prst="rect">
            <a:avLst/>
          </a:prstGeom>
          <a:ln>
            <a:solidFill>
              <a:schemeClr val="tx1"/>
            </a:solidFill>
          </a:ln>
        </p:spPr>
      </p:pic>
      <p:sp>
        <p:nvSpPr>
          <p:cNvPr id="7" name="Slide Number Placeholder 2">
            <a:extLst>
              <a:ext uri="{FF2B5EF4-FFF2-40B4-BE49-F238E27FC236}">
                <a16:creationId xmlns:a16="http://schemas.microsoft.com/office/drawing/2014/main" id="{88062631-FF21-4698-BA0F-170513F359E8}"/>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D07D4089-40B5-457D-927F-16367A53BB79}" type="slidenum">
              <a:rPr kumimoji="0" lang="en-US" sz="14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5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C301F12-07C9-4B90-9B17-164C17714043}"/>
              </a:ext>
            </a:extLst>
          </p:cNvPr>
          <p:cNvSpPr>
            <a:spLocks noGrp="1"/>
          </p:cNvSpPr>
          <p:nvPr>
            <p:ph type="title"/>
          </p:nvPr>
        </p:nvSpPr>
        <p:spPr>
          <a:xfrm>
            <a:off x="1841506" y="65804"/>
            <a:ext cx="8369294" cy="633009"/>
          </a:xfrm>
        </p:spPr>
        <p:txBody>
          <a:bodyPr>
            <a:noAutofit/>
          </a:bodyPr>
          <a:lstStyle/>
          <a:p>
            <a:r>
              <a:rPr lang="en-US" sz="2900"/>
              <a:t>Alabama Underage Drinking Prevention Programs</a:t>
            </a:r>
          </a:p>
        </p:txBody>
      </p:sp>
      <p:sp>
        <p:nvSpPr>
          <p:cNvPr id="4" name="TextBox 3"/>
          <p:cNvSpPr txBox="1"/>
          <p:nvPr/>
        </p:nvSpPr>
        <p:spPr>
          <a:xfrm>
            <a:off x="1841507" y="976070"/>
            <a:ext cx="8211499" cy="1200329"/>
          </a:xfrm>
          <a:prstGeom prst="rect">
            <a:avLst/>
          </a:prstGeom>
          <a:noFill/>
        </p:spPr>
        <p:txBody>
          <a:bodyPr wrap="square" rtlCol="0">
            <a:spAutoFit/>
          </a:bodyPr>
          <a:lstStyle/>
          <a:p>
            <a:pPr marL="0" lvl="1"/>
            <a:r>
              <a:rPr lang="en-US" sz="3600"/>
              <a:t>Underage Drinking Prevention Programs Operated or Funded by </a:t>
            </a:r>
            <a:r>
              <a:rPr lang="en-US" sz="3600" u="sng"/>
              <a:t>Alabama</a:t>
            </a:r>
          </a:p>
        </p:txBody>
      </p:sp>
      <p:sp>
        <p:nvSpPr>
          <p:cNvPr id="10" name="TextBox 9">
            <a:extLst>
              <a:ext uri="{FF2B5EF4-FFF2-40B4-BE49-F238E27FC236}">
                <a16:creationId xmlns:a16="http://schemas.microsoft.com/office/drawing/2014/main" id="{43ED0734-7000-46B4-BFF2-2007D992CF7A}"/>
              </a:ext>
            </a:extLst>
          </p:cNvPr>
          <p:cNvSpPr txBox="1"/>
          <p:nvPr/>
        </p:nvSpPr>
        <p:spPr>
          <a:xfrm>
            <a:off x="1841507" y="2453656"/>
            <a:ext cx="3907653" cy="3693319"/>
          </a:xfrm>
          <a:prstGeom prst="rect">
            <a:avLst/>
          </a:prstGeom>
          <a:noFill/>
        </p:spPr>
        <p:txBody>
          <a:bodyPr wrap="square" lIns="91440" tIns="45720" rIns="91440" bIns="45720" rtlCol="0" anchor="t">
            <a:spAutoFit/>
          </a:bodyPr>
          <a:lstStyle/>
          <a:p>
            <a:pPr marL="225425" lvl="2" indent="-225425">
              <a:buFont typeface="Arial" panose="020B0604020202020204" pitchFamily="34" charset="0"/>
              <a:buChar char="•"/>
            </a:pPr>
            <a:r>
              <a:rPr lang="en-US" i="1"/>
              <a:t>Drug Education Council</a:t>
            </a:r>
          </a:p>
          <a:p>
            <a:pPr marL="225425" lvl="2" indent="-225425">
              <a:buFont typeface="Arial" panose="020B0604020202020204" pitchFamily="34" charset="0"/>
              <a:buChar char="•"/>
            </a:pPr>
            <a:r>
              <a:rPr lang="en-US" i="1"/>
              <a:t>Alcohol and Drug Abuse Treatment Center, Inc.</a:t>
            </a:r>
          </a:p>
          <a:p>
            <a:pPr marL="225425" lvl="2" indent="-225425">
              <a:buFont typeface="Arial" panose="020B0604020202020204" pitchFamily="34" charset="0"/>
              <a:buChar char="•"/>
            </a:pPr>
            <a:r>
              <a:rPr lang="en-US" i="1" err="1"/>
              <a:t>Aletheia</a:t>
            </a:r>
            <a:r>
              <a:rPr lang="en-US" i="1"/>
              <a:t> House</a:t>
            </a:r>
            <a:endParaRPr lang="en-US" i="1">
              <a:cs typeface="Calibri"/>
            </a:endParaRPr>
          </a:p>
          <a:p>
            <a:pPr marL="225425" lvl="2" indent="-225425">
              <a:buFont typeface="Arial" panose="020B0604020202020204" pitchFamily="34" charset="0"/>
              <a:buChar char="•"/>
            </a:pPr>
            <a:r>
              <a:rPr lang="en-US" i="1"/>
              <a:t>The Mountain Lakes Behavioral Healthcare Substance Abuse Prevention Program</a:t>
            </a:r>
          </a:p>
          <a:p>
            <a:pPr marL="225425" lvl="2" indent="-225425">
              <a:buFont typeface="Arial" panose="020B0604020202020204" pitchFamily="34" charset="0"/>
              <a:buChar char="•"/>
            </a:pPr>
            <a:r>
              <a:rPr lang="en-US" i="1"/>
              <a:t>Wellstone Behavioral Health</a:t>
            </a:r>
          </a:p>
          <a:p>
            <a:pPr marL="225425" lvl="2" indent="-225425">
              <a:buFont typeface="Arial" panose="020B0604020202020204" pitchFamily="34" charset="0"/>
              <a:buChar char="•"/>
            </a:pPr>
            <a:r>
              <a:rPr lang="en-US" i="1"/>
              <a:t>Agency for Substance Abuse Prevention</a:t>
            </a:r>
            <a:endParaRPr lang="en-US" i="1">
              <a:cs typeface="Calibri"/>
            </a:endParaRPr>
          </a:p>
          <a:p>
            <a:pPr marL="226695" lvl="2" indent="-226695">
              <a:buFont typeface="Arial" panose="020B0604020202020204" pitchFamily="34" charset="0"/>
              <a:buChar char="•"/>
            </a:pPr>
            <a:r>
              <a:rPr lang="en-US" i="1"/>
              <a:t>Northwest Alabama Mental Health Center</a:t>
            </a:r>
          </a:p>
          <a:p>
            <a:pPr marL="226695" lvl="2" indent="-226695">
              <a:buFont typeface="Arial" panose="020B0604020202020204" pitchFamily="34" charset="0"/>
              <a:buChar char="•"/>
            </a:pPr>
            <a:r>
              <a:rPr lang="en-US" i="1">
                <a:cs typeface="Calibri"/>
              </a:rPr>
              <a:t>East Alabama Mental Health Center </a:t>
            </a:r>
          </a:p>
        </p:txBody>
      </p:sp>
      <p:sp>
        <p:nvSpPr>
          <p:cNvPr id="9" name="TextBox 8">
            <a:extLst>
              <a:ext uri="{FF2B5EF4-FFF2-40B4-BE49-F238E27FC236}">
                <a16:creationId xmlns:a16="http://schemas.microsoft.com/office/drawing/2014/main" id="{F5E26A31-B66D-4868-85E8-12779C8D969B}"/>
              </a:ext>
            </a:extLst>
          </p:cNvPr>
          <p:cNvSpPr txBox="1"/>
          <p:nvPr/>
        </p:nvSpPr>
        <p:spPr>
          <a:xfrm>
            <a:off x="5901088" y="2455567"/>
            <a:ext cx="4572000" cy="3693319"/>
          </a:xfrm>
          <a:prstGeom prst="rect">
            <a:avLst/>
          </a:prstGeom>
          <a:noFill/>
        </p:spPr>
        <p:txBody>
          <a:bodyPr wrap="square" lIns="91440" tIns="45720" rIns="91440" bIns="45720" rtlCol="0" anchor="t">
            <a:spAutoFit/>
          </a:bodyPr>
          <a:lstStyle/>
          <a:p>
            <a:pPr marL="226695" lvl="2" indent="-226695">
              <a:buFont typeface="Arial" panose="020B0604020202020204" pitchFamily="34" charset="0"/>
              <a:buChar char="•"/>
            </a:pPr>
            <a:r>
              <a:rPr lang="en-US" i="1" err="1"/>
              <a:t>Altapointe</a:t>
            </a:r>
            <a:r>
              <a:rPr lang="en-US" i="1"/>
              <a:t> Health Systems</a:t>
            </a:r>
          </a:p>
          <a:p>
            <a:pPr marL="226695" lvl="2" indent="-226695">
              <a:buFont typeface="Arial" panose="020B0604020202020204" pitchFamily="34" charset="0"/>
              <a:buChar char="•"/>
            </a:pPr>
            <a:r>
              <a:rPr lang="en-US" i="1"/>
              <a:t>Mental Health Center of North Central Alabama/Quest Recovery Center</a:t>
            </a:r>
          </a:p>
          <a:p>
            <a:pPr marL="226695" lvl="2" indent="-226695">
              <a:buFont typeface="Arial" panose="020B0604020202020204" pitchFamily="34" charset="0"/>
              <a:buChar char="•"/>
            </a:pPr>
            <a:r>
              <a:rPr lang="en-US" sz="1800" i="1">
                <a:effectLst/>
                <a:latin typeface="Calibri" panose="020F0502020204030204" pitchFamily="34" charset="0"/>
                <a:ea typeface="Times New Roman" panose="02020603050405020304" pitchFamily="18" charset="0"/>
                <a:cs typeface="Arial" panose="020B0604020202020204" pitchFamily="34" charset="0"/>
              </a:rPr>
              <a:t>Council on Substance Abuse-National Council on Alcoholism and Drug Dependency (COSA-NCADD) Council on Substance Abuse-National Council on Alcoholism and Drug Dependency (COSA-NCADD) </a:t>
            </a:r>
          </a:p>
          <a:p>
            <a:pPr marL="226695" lvl="2" indent="-226695">
              <a:buFont typeface="Arial" panose="020B0604020202020204" pitchFamily="34" charset="0"/>
              <a:buChar char="•"/>
            </a:pPr>
            <a:r>
              <a:rPr lang="en-US" i="1" err="1"/>
              <a:t>SpectraCare</a:t>
            </a:r>
            <a:r>
              <a:rPr lang="en-US" i="1"/>
              <a:t> Health Systems </a:t>
            </a:r>
          </a:p>
          <a:p>
            <a:pPr marL="226695" lvl="2" indent="-226695">
              <a:buFont typeface="Arial" panose="020B0604020202020204" pitchFamily="34" charset="0"/>
              <a:buChar char="•"/>
            </a:pPr>
            <a:r>
              <a:rPr lang="en-US" i="1"/>
              <a:t>Parents Resource Institute Drug Education (PRIDE)</a:t>
            </a:r>
          </a:p>
          <a:p>
            <a:pPr marL="226695" lvl="2" indent="-226695">
              <a:buFont typeface="Arial" panose="020B0604020202020204" pitchFamily="34" charset="0"/>
              <a:buChar char="•"/>
            </a:pPr>
            <a:r>
              <a:rPr lang="en-US" i="1"/>
              <a:t>South Central Alabama Mental Health Center (SCAMHC)</a:t>
            </a:r>
          </a:p>
        </p:txBody>
      </p:sp>
      <p:sp>
        <p:nvSpPr>
          <p:cNvPr id="5" name="Slide Number Placeholder 2">
            <a:extLst>
              <a:ext uri="{FF2B5EF4-FFF2-40B4-BE49-F238E27FC236}">
                <a16:creationId xmlns:a16="http://schemas.microsoft.com/office/drawing/2014/main" id="{9D7D816B-0701-4662-AB8E-046127C90E47}"/>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28</a:t>
            </a:fld>
            <a:endParaRPr lang="en-US"/>
          </a:p>
        </p:txBody>
      </p:sp>
    </p:spTree>
    <p:extLst>
      <p:ext uri="{BB962C8B-B14F-4D97-AF65-F5344CB8AC3E}">
        <p14:creationId xmlns:p14="http://schemas.microsoft.com/office/powerpoint/2010/main" val="3541985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BB5484C-A7A9-42EE-8E9F-F54DC346CD95}"/>
              </a:ext>
            </a:extLst>
          </p:cNvPr>
          <p:cNvSpPr>
            <a:spLocks noGrp="1"/>
          </p:cNvSpPr>
          <p:nvPr>
            <p:ph type="title"/>
          </p:nvPr>
        </p:nvSpPr>
        <p:spPr>
          <a:xfrm>
            <a:off x="316302" y="65804"/>
            <a:ext cx="9792894" cy="633009"/>
          </a:xfrm>
        </p:spPr>
        <p:txBody>
          <a:bodyPr>
            <a:noAutofit/>
          </a:bodyPr>
          <a:lstStyle/>
          <a:p>
            <a:r>
              <a:rPr lang="en-US" sz="2900"/>
              <a:t>Alabama Underage Drinking Prevention Programs, continued</a:t>
            </a:r>
          </a:p>
        </p:txBody>
      </p:sp>
      <p:sp>
        <p:nvSpPr>
          <p:cNvPr id="10" name="TextBox 9">
            <a:extLst>
              <a:ext uri="{FF2B5EF4-FFF2-40B4-BE49-F238E27FC236}">
                <a16:creationId xmlns:a16="http://schemas.microsoft.com/office/drawing/2014/main" id="{1BCAA011-CCD3-4D11-9A23-6753315C3751}"/>
              </a:ext>
            </a:extLst>
          </p:cNvPr>
          <p:cNvSpPr txBox="1"/>
          <p:nvPr/>
        </p:nvSpPr>
        <p:spPr>
          <a:xfrm>
            <a:off x="1710288" y="933214"/>
            <a:ext cx="8585649" cy="523220"/>
          </a:xfrm>
          <a:prstGeom prst="rect">
            <a:avLst/>
          </a:prstGeom>
          <a:noFill/>
        </p:spPr>
        <p:txBody>
          <a:bodyPr wrap="square" rtlCol="0">
            <a:spAutoFit/>
          </a:bodyPr>
          <a:lstStyle/>
          <a:p>
            <a:r>
              <a:rPr lang="en-US" sz="2800" b="1"/>
              <a:t>Alabama Prevention Program Example</a:t>
            </a:r>
            <a:endParaRPr lang="en-US" sz="2400"/>
          </a:p>
        </p:txBody>
      </p:sp>
      <p:pic>
        <p:nvPicPr>
          <p:cNvPr id="2" name="Picture 1" descr="Alabama's prevention program example and description">
            <a:extLst>
              <a:ext uri="{FF2B5EF4-FFF2-40B4-BE49-F238E27FC236}">
                <a16:creationId xmlns:a16="http://schemas.microsoft.com/office/drawing/2014/main" id="{E22AE16B-FEB4-43DA-A848-A46CF2C3052D}"/>
              </a:ext>
            </a:extLst>
          </p:cNvPr>
          <p:cNvPicPr>
            <a:picLocks noChangeAspect="1"/>
          </p:cNvPicPr>
          <p:nvPr/>
        </p:nvPicPr>
        <p:blipFill rotWithShape="1">
          <a:blip r:embed="rId3"/>
          <a:srcRect b="9413"/>
          <a:stretch/>
        </p:blipFill>
        <p:spPr>
          <a:xfrm>
            <a:off x="2005280" y="1539223"/>
            <a:ext cx="8181439" cy="5120640"/>
          </a:xfrm>
          <a:prstGeom prst="rect">
            <a:avLst/>
          </a:prstGeom>
          <a:ln>
            <a:solidFill>
              <a:schemeClr val="tx1"/>
            </a:solidFill>
          </a:ln>
        </p:spPr>
      </p:pic>
      <p:sp>
        <p:nvSpPr>
          <p:cNvPr id="7" name="Slide Number Placeholder 2">
            <a:extLst>
              <a:ext uri="{FF2B5EF4-FFF2-40B4-BE49-F238E27FC236}">
                <a16:creationId xmlns:a16="http://schemas.microsoft.com/office/drawing/2014/main" id="{88062631-FF21-4698-BA0F-170513F359E8}"/>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29</a:t>
            </a:fld>
            <a:endParaRPr lang="en-US"/>
          </a:p>
        </p:txBody>
      </p:sp>
    </p:spTree>
    <p:extLst>
      <p:ext uri="{BB962C8B-B14F-4D97-AF65-F5344CB8AC3E}">
        <p14:creationId xmlns:p14="http://schemas.microsoft.com/office/powerpoint/2010/main" val="122622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483DC0-EE30-4E3C-A888-3308C31E3123}"/>
              </a:ext>
            </a:extLst>
          </p:cNvPr>
          <p:cNvSpPr>
            <a:spLocks noGrp="1"/>
          </p:cNvSpPr>
          <p:nvPr>
            <p:ph type="title"/>
          </p:nvPr>
        </p:nvSpPr>
        <p:spPr/>
        <p:txBody>
          <a:bodyPr>
            <a:normAutofit/>
          </a:bodyPr>
          <a:lstStyle/>
          <a:p>
            <a:r>
              <a:rPr lang="en-US"/>
              <a:t>The Sober Truth on Preventing Underage Drinking Act, continued	 </a:t>
            </a:r>
          </a:p>
        </p:txBody>
      </p:sp>
      <p:sp>
        <p:nvSpPr>
          <p:cNvPr id="7" name="TextBox 6">
            <a:extLst>
              <a:ext uri="{FF2B5EF4-FFF2-40B4-BE49-F238E27FC236}">
                <a16:creationId xmlns:a16="http://schemas.microsoft.com/office/drawing/2014/main" id="{37382628-1964-4957-BA4E-FBA09D5BB27D}"/>
              </a:ext>
            </a:extLst>
          </p:cNvPr>
          <p:cNvSpPr txBox="1"/>
          <p:nvPr/>
        </p:nvSpPr>
        <p:spPr>
          <a:xfrm>
            <a:off x="1750927" y="1436993"/>
            <a:ext cx="6619462" cy="461665"/>
          </a:xfrm>
          <a:prstGeom prst="rect">
            <a:avLst/>
          </a:prstGeom>
          <a:noFill/>
        </p:spPr>
        <p:txBody>
          <a:bodyPr wrap="square" rtlCol="0">
            <a:spAutoFit/>
          </a:bodyPr>
          <a:lstStyle/>
          <a:p>
            <a:r>
              <a:rPr lang="en-US" sz="2400" b="1"/>
              <a:t>Three Pillars of the STOP Act:</a:t>
            </a:r>
          </a:p>
        </p:txBody>
      </p:sp>
      <p:pic>
        <p:nvPicPr>
          <p:cNvPr id="4" name="Picture 3">
            <a:extLst>
              <a:ext uri="{FF2B5EF4-FFF2-40B4-BE49-F238E27FC236}">
                <a16:creationId xmlns:a16="http://schemas.microsoft.com/office/drawing/2014/main" id="{A42BCC71-9E9D-455E-8D01-421F962B16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50928" y="2141035"/>
            <a:ext cx="8617953" cy="3067066"/>
          </a:xfrm>
          <a:prstGeom prst="rect">
            <a:avLst/>
          </a:prstGeom>
        </p:spPr>
      </p:pic>
      <p:sp>
        <p:nvSpPr>
          <p:cNvPr id="3" name="Slide Number Placeholder 2">
            <a:extLst>
              <a:ext uri="{FF2B5EF4-FFF2-40B4-BE49-F238E27FC236}">
                <a16:creationId xmlns:a16="http://schemas.microsoft.com/office/drawing/2014/main" id="{8BAFA7D1-63FC-4DE9-833F-3B0B43581C56}"/>
              </a:ext>
            </a:extLst>
          </p:cNvPr>
          <p:cNvSpPr>
            <a:spLocks noGrp="1"/>
          </p:cNvSpPr>
          <p:nvPr>
            <p:ph type="sldNum" sz="quarter" idx="10"/>
          </p:nvPr>
        </p:nvSpPr>
        <p:spPr>
          <a:xfrm>
            <a:off x="10278178" y="6477301"/>
            <a:ext cx="389823" cy="365125"/>
          </a:xfrm>
        </p:spPr>
        <p:txBody>
          <a:bodyPr/>
          <a:lstStyle/>
          <a:p>
            <a:fld id="{D07D4089-40B5-457D-927F-16367A53BB79}" type="slidenum">
              <a:rPr lang="en-US" smtClean="0"/>
              <a:pPr/>
              <a:t>3</a:t>
            </a:fld>
            <a:endParaRPr lang="en-US"/>
          </a:p>
        </p:txBody>
      </p:sp>
    </p:spTree>
    <p:extLst>
      <p:ext uri="{BB962C8B-B14F-4D97-AF65-F5344CB8AC3E}">
        <p14:creationId xmlns:p14="http://schemas.microsoft.com/office/powerpoint/2010/main" val="1648447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6099C6-6444-4B8B-AFFA-8D5337AAC338}"/>
              </a:ext>
            </a:extLst>
          </p:cNvPr>
          <p:cNvSpPr>
            <a:spLocks noGrp="1"/>
          </p:cNvSpPr>
          <p:nvPr>
            <p:ph type="title"/>
          </p:nvPr>
        </p:nvSpPr>
        <p:spPr>
          <a:xfrm>
            <a:off x="1756836" y="65804"/>
            <a:ext cx="8369294" cy="633009"/>
          </a:xfrm>
        </p:spPr>
        <p:txBody>
          <a:bodyPr>
            <a:noAutofit/>
          </a:bodyPr>
          <a:lstStyle/>
          <a:p>
            <a:r>
              <a:rPr lang="en-US" sz="2900"/>
              <a:t>Alabama Interagency Governmental Committee</a:t>
            </a:r>
          </a:p>
        </p:txBody>
      </p:sp>
      <p:sp>
        <p:nvSpPr>
          <p:cNvPr id="9" name="TextBox 8"/>
          <p:cNvSpPr txBox="1"/>
          <p:nvPr/>
        </p:nvSpPr>
        <p:spPr>
          <a:xfrm>
            <a:off x="1737645" y="940037"/>
            <a:ext cx="8571432" cy="1569660"/>
          </a:xfrm>
          <a:prstGeom prst="rect">
            <a:avLst/>
          </a:prstGeom>
          <a:noFill/>
        </p:spPr>
        <p:txBody>
          <a:bodyPr wrap="square" rtlCol="0">
            <a:spAutoFit/>
          </a:bodyPr>
          <a:lstStyle/>
          <a:p>
            <a:pPr marL="342900" indent="-342900">
              <a:buFont typeface="Arial" panose="020B0604020202020204" pitchFamily="34" charset="0"/>
              <a:buChar char="•"/>
            </a:pPr>
            <a:r>
              <a:rPr lang="en-US" sz="2400" u="sng"/>
              <a:t>Alabama</a:t>
            </a:r>
            <a:r>
              <a:rPr lang="en-US" sz="2400"/>
              <a:t> has a state-level interagency governmental committee to coordinate underage drinking prevention activities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Agencies/organizations represented on </a:t>
            </a:r>
            <a:r>
              <a:rPr lang="en-US" sz="2400" u="sng"/>
              <a:t>Alabama’s</a:t>
            </a:r>
            <a:r>
              <a:rPr lang="en-US" sz="2400"/>
              <a:t> committee:</a:t>
            </a:r>
          </a:p>
        </p:txBody>
      </p:sp>
      <p:sp>
        <p:nvSpPr>
          <p:cNvPr id="10" name="TextBox 9"/>
          <p:cNvSpPr txBox="1"/>
          <p:nvPr/>
        </p:nvSpPr>
        <p:spPr>
          <a:xfrm>
            <a:off x="1986786" y="2563201"/>
            <a:ext cx="4109215" cy="38164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i="1"/>
              <a:t>Substance Abuse and Mental Health Services Administration</a:t>
            </a:r>
          </a:p>
          <a:p>
            <a:pPr marL="285750" indent="-285750">
              <a:buFont typeface="Arial" panose="020B0604020202020204" pitchFamily="34" charset="0"/>
              <a:buChar char="•"/>
            </a:pPr>
            <a:r>
              <a:rPr lang="en-US" sz="1600" i="1"/>
              <a:t>Agency for Substance Abuse Prevention</a:t>
            </a:r>
          </a:p>
          <a:p>
            <a:pPr marL="285750" indent="-285750">
              <a:buFont typeface="Arial" panose="020B0604020202020204" pitchFamily="34" charset="0"/>
              <a:buChar char="•"/>
            </a:pPr>
            <a:r>
              <a:rPr lang="en-US" sz="1600" i="1"/>
              <a:t>Alabama Department of Corrections</a:t>
            </a:r>
          </a:p>
          <a:p>
            <a:pPr marL="285750" indent="-285750">
              <a:buFont typeface="Arial" panose="020B0604020202020204" pitchFamily="34" charset="0"/>
              <a:buChar char="•"/>
            </a:pPr>
            <a:r>
              <a:rPr lang="en-US" sz="1600" i="1"/>
              <a:t>Alabama State Department of Education</a:t>
            </a:r>
          </a:p>
          <a:p>
            <a:pPr marL="285750" indent="-285750">
              <a:buFont typeface="Arial" panose="020B0604020202020204" pitchFamily="34" charset="0"/>
              <a:buChar char="•"/>
            </a:pPr>
            <a:r>
              <a:rPr lang="en-US" sz="1600" i="1"/>
              <a:t>Auburn University at Montgomery</a:t>
            </a:r>
          </a:p>
          <a:p>
            <a:pPr marL="285750" indent="-285750">
              <a:buFont typeface="Arial" panose="020B0604020202020204" pitchFamily="34" charset="0"/>
              <a:buChar char="•"/>
            </a:pPr>
            <a:r>
              <a:rPr lang="en-US" sz="1600" i="1"/>
              <a:t>Drug Education Council</a:t>
            </a:r>
          </a:p>
          <a:p>
            <a:pPr marL="285750" indent="-285750">
              <a:buFont typeface="Arial" panose="020B0604020202020204" pitchFamily="34" charset="0"/>
              <a:buChar char="•"/>
            </a:pPr>
            <a:r>
              <a:rPr lang="en-US" sz="1600" i="1"/>
              <a:t>Alabama Department of Human Resources</a:t>
            </a:r>
          </a:p>
          <a:p>
            <a:pPr marL="285750" indent="-285750">
              <a:buFont typeface="Arial" panose="020B0604020202020204" pitchFamily="34" charset="0"/>
              <a:buChar char="•"/>
            </a:pPr>
            <a:r>
              <a:rPr lang="en-US" sz="1600" i="1"/>
              <a:t>Alabama Department of Public Health</a:t>
            </a:r>
          </a:p>
          <a:p>
            <a:pPr marL="285750" indent="-285750">
              <a:buFont typeface="Arial" panose="020B0604020202020204" pitchFamily="34" charset="0"/>
              <a:buChar char="•"/>
            </a:pPr>
            <a:r>
              <a:rPr lang="en-US" sz="1600" i="1"/>
              <a:t>Alabama State University</a:t>
            </a:r>
          </a:p>
          <a:p>
            <a:pPr marL="285750" indent="-285750">
              <a:buFont typeface="Arial" panose="020B0604020202020204" pitchFamily="34" charset="0"/>
              <a:buChar char="•"/>
            </a:pPr>
            <a:r>
              <a:rPr lang="en-US" sz="1600" i="1"/>
              <a:t>University of Alabama Tuscaloosa</a:t>
            </a:r>
          </a:p>
          <a:p>
            <a:pPr marL="285750" indent="-285750">
              <a:buFont typeface="Arial" panose="020B0604020202020204" pitchFamily="34" charset="0"/>
              <a:buChar char="•"/>
            </a:pPr>
            <a:r>
              <a:rPr lang="en-US" sz="1600" i="1"/>
              <a:t>COMPACT2020  </a:t>
            </a:r>
          </a:p>
          <a:p>
            <a:pPr marL="285750" indent="-285750">
              <a:buFont typeface="Arial" panose="020B0604020202020204" pitchFamily="34" charset="0"/>
              <a:buChar char="•"/>
            </a:pPr>
            <a:r>
              <a:rPr lang="en-US" sz="1600" i="1"/>
              <a:t>Healthy Sexual Solutions, LLC</a:t>
            </a:r>
          </a:p>
          <a:p>
            <a:pPr marL="285750" indent="-285750">
              <a:buFont typeface="Arial" panose="020B0604020202020204" pitchFamily="34" charset="0"/>
              <a:buChar char="•"/>
            </a:pPr>
            <a:r>
              <a:rPr lang="en-US" sz="1600" i="1"/>
              <a:t>Family Guidance Center </a:t>
            </a:r>
          </a:p>
          <a:p>
            <a:pPr marL="285750" indent="-285750">
              <a:buFont typeface="Arial" panose="020B0604020202020204" pitchFamily="34" charset="0"/>
              <a:buChar char="•"/>
            </a:pPr>
            <a:r>
              <a:rPr lang="en-US" sz="1600" i="1"/>
              <a:t>Addiction Prevention Coalition  </a:t>
            </a:r>
          </a:p>
        </p:txBody>
      </p:sp>
      <p:sp>
        <p:nvSpPr>
          <p:cNvPr id="11" name="TextBox 10"/>
          <p:cNvSpPr txBox="1"/>
          <p:nvPr/>
        </p:nvSpPr>
        <p:spPr>
          <a:xfrm>
            <a:off x="6101586" y="2509697"/>
            <a:ext cx="4109215" cy="3539430"/>
          </a:xfrm>
          <a:prstGeom prst="rect">
            <a:avLst/>
          </a:prstGeom>
          <a:noFill/>
        </p:spPr>
        <p:txBody>
          <a:bodyPr wrap="square" rtlCol="0">
            <a:spAutoFit/>
          </a:bodyPr>
          <a:lstStyle/>
          <a:p>
            <a:pPr marL="285750" indent="-285750">
              <a:buFont typeface="Arial" panose="020B0604020202020204" pitchFamily="34" charset="0"/>
              <a:buChar char="•"/>
            </a:pPr>
            <a:r>
              <a:rPr lang="en-US" sz="1600" i="1"/>
              <a:t>Council on Substance Abuse  </a:t>
            </a:r>
          </a:p>
          <a:p>
            <a:pPr marL="285750" indent="-285750">
              <a:buFont typeface="Arial" panose="020B0604020202020204" pitchFamily="34" charset="0"/>
              <a:buChar char="•"/>
            </a:pPr>
            <a:r>
              <a:rPr lang="en-US" sz="1600" i="1"/>
              <a:t>Cherokee, Etowah, Dekalb Mental Health Center  </a:t>
            </a:r>
          </a:p>
          <a:p>
            <a:pPr marL="285750" indent="-285750">
              <a:buFont typeface="Arial" panose="020B0604020202020204" pitchFamily="34" charset="0"/>
              <a:buChar char="•"/>
            </a:pPr>
            <a:r>
              <a:rPr lang="en-US" sz="1600" i="1" err="1"/>
              <a:t>SpectraCare</a:t>
            </a:r>
            <a:r>
              <a:rPr lang="en-US" sz="1600" i="1"/>
              <a:t> Health Systems  </a:t>
            </a:r>
          </a:p>
          <a:p>
            <a:pPr marL="285750" indent="-285750">
              <a:buFont typeface="Arial" panose="020B0604020202020204" pitchFamily="34" charset="0"/>
              <a:buChar char="•"/>
            </a:pPr>
            <a:r>
              <a:rPr lang="en-US" sz="1600" i="1"/>
              <a:t>Medical Advocacy and Outreach  </a:t>
            </a:r>
          </a:p>
          <a:p>
            <a:pPr marL="285750" indent="-285750">
              <a:buFont typeface="Arial" panose="020B0604020202020204" pitchFamily="34" charset="0"/>
              <a:buChar char="•"/>
            </a:pPr>
            <a:r>
              <a:rPr lang="en-US" sz="1600" i="1"/>
              <a:t>Franklin Primary Health Center, Inc.   </a:t>
            </a:r>
          </a:p>
          <a:p>
            <a:pPr marL="285750" indent="-285750">
              <a:buFont typeface="Arial" panose="020B0604020202020204" pitchFamily="34" charset="0"/>
              <a:buChar char="•"/>
            </a:pPr>
            <a:r>
              <a:rPr lang="en-US" sz="1600" i="1"/>
              <a:t>AIDS Alabama  </a:t>
            </a:r>
          </a:p>
          <a:p>
            <a:pPr marL="285750" indent="-285750">
              <a:buFont typeface="Arial" panose="020B0604020202020204" pitchFamily="34" charset="0"/>
              <a:buChar char="•"/>
            </a:pPr>
            <a:r>
              <a:rPr lang="en-US" sz="1600" i="1"/>
              <a:t>Alabama Children's Policy Council  </a:t>
            </a:r>
          </a:p>
          <a:p>
            <a:pPr marL="285750" indent="-285750">
              <a:buFont typeface="Arial" panose="020B0604020202020204" pitchFamily="34" charset="0"/>
              <a:buChar char="•"/>
            </a:pPr>
            <a:r>
              <a:rPr lang="en-US" sz="1600" i="1"/>
              <a:t>Mental Health Center of North Central Alabama  </a:t>
            </a:r>
          </a:p>
          <a:p>
            <a:pPr marL="285750" indent="-285750">
              <a:buFont typeface="Arial" panose="020B0604020202020204" pitchFamily="34" charset="0"/>
              <a:buChar char="•"/>
            </a:pPr>
            <a:r>
              <a:rPr lang="en-US" sz="1600" i="1"/>
              <a:t>Alabama Administrative Office of Courts  </a:t>
            </a:r>
          </a:p>
          <a:p>
            <a:pPr marL="285750" indent="-285750">
              <a:buFont typeface="Arial" panose="020B0604020202020204" pitchFamily="34" charset="0"/>
              <a:buChar char="•"/>
            </a:pPr>
            <a:r>
              <a:rPr lang="en-US" sz="1600" i="1"/>
              <a:t>Parent Resource Institute for Drug Education  </a:t>
            </a:r>
          </a:p>
          <a:p>
            <a:pPr marL="285750" indent="-285750">
              <a:buFont typeface="Arial" panose="020B0604020202020204" pitchFamily="34" charset="0"/>
              <a:buChar char="•"/>
            </a:pPr>
            <a:r>
              <a:rPr lang="en-US" sz="1600" i="1"/>
              <a:t>Sylacauga Alliance for Family Enhancement</a:t>
            </a:r>
          </a:p>
        </p:txBody>
      </p:sp>
      <p:sp>
        <p:nvSpPr>
          <p:cNvPr id="7" name="Slide Number Placeholder 2">
            <a:extLst>
              <a:ext uri="{FF2B5EF4-FFF2-40B4-BE49-F238E27FC236}">
                <a16:creationId xmlns:a16="http://schemas.microsoft.com/office/drawing/2014/main" id="{88062631-FF21-4698-BA0F-170513F359E8}"/>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30</a:t>
            </a:fld>
            <a:endParaRPr lang="en-US"/>
          </a:p>
        </p:txBody>
      </p:sp>
    </p:spTree>
    <p:extLst>
      <p:ext uri="{BB962C8B-B14F-4D97-AF65-F5344CB8AC3E}">
        <p14:creationId xmlns:p14="http://schemas.microsoft.com/office/powerpoint/2010/main" val="3745644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All States: Interagency Governmental Committee</a:t>
            </a:r>
          </a:p>
        </p:txBody>
      </p:sp>
      <p:sp>
        <p:nvSpPr>
          <p:cNvPr id="7" name="TextBox 6"/>
          <p:cNvSpPr txBox="1"/>
          <p:nvPr/>
        </p:nvSpPr>
        <p:spPr>
          <a:xfrm>
            <a:off x="1900020" y="846031"/>
            <a:ext cx="8315058" cy="830997"/>
          </a:xfrm>
          <a:prstGeom prst="rect">
            <a:avLst/>
          </a:prstGeom>
          <a:noFill/>
        </p:spPr>
        <p:txBody>
          <a:bodyPr wrap="square" rtlCol="0">
            <a:spAutoFit/>
          </a:bodyPr>
          <a:lstStyle/>
          <a:p>
            <a:pPr algn="ctr"/>
            <a:r>
              <a:rPr lang="en-US" sz="2400" b="1"/>
              <a:t>Composition of the State Interagency Group: Percentage of States with Representatives from Government or Other Entities</a:t>
            </a:r>
          </a:p>
        </p:txBody>
      </p:sp>
      <p:pic>
        <p:nvPicPr>
          <p:cNvPr id="8" name="Picture 4" descr="Chart">
            <a:extLst>
              <a:ext uri="{FF2B5EF4-FFF2-40B4-BE49-F238E27FC236}">
                <a16:creationId xmlns:a16="http://schemas.microsoft.com/office/drawing/2014/main" id="{40700605-2FE6-402A-B59A-63FA138F2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646" y="1677028"/>
            <a:ext cx="6729805" cy="45512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a16="http://schemas.microsoft.com/office/drawing/2014/main" id="{88062631-FF21-4698-BA0F-170513F359E8}"/>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31</a:t>
            </a:fld>
            <a:endParaRPr lang="en-US"/>
          </a:p>
        </p:txBody>
      </p:sp>
    </p:spTree>
    <p:extLst>
      <p:ext uri="{BB962C8B-B14F-4D97-AF65-F5344CB8AC3E}">
        <p14:creationId xmlns:p14="http://schemas.microsoft.com/office/powerpoint/2010/main" val="373099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76639132-E3F1-446A-BE75-5C8AA6AF78F9}"/>
              </a:ext>
            </a:extLst>
          </p:cNvPr>
          <p:cNvSpPr>
            <a:spLocks noGrp="1"/>
          </p:cNvSpPr>
          <p:nvPr>
            <p:ph type="title"/>
          </p:nvPr>
        </p:nvSpPr>
        <p:spPr>
          <a:xfrm>
            <a:off x="540589" y="65804"/>
            <a:ext cx="9670211" cy="633009"/>
          </a:xfrm>
        </p:spPr>
        <p:txBody>
          <a:bodyPr>
            <a:noAutofit/>
          </a:bodyPr>
          <a:lstStyle/>
          <a:p>
            <a:r>
              <a:rPr lang="en-US" sz="2400"/>
              <a:t>Alabama: Expenditures for Prevention of Underage Drinking</a:t>
            </a:r>
          </a:p>
        </p:txBody>
      </p:sp>
      <p:sp>
        <p:nvSpPr>
          <p:cNvPr id="9" name="Content Placeholder 5">
            <a:extLst>
              <a:ext uri="{FF2B5EF4-FFF2-40B4-BE49-F238E27FC236}">
                <a16:creationId xmlns:a16="http://schemas.microsoft.com/office/drawing/2014/main" id="{BD241214-7C75-4414-84EA-8EE929945EE1}"/>
              </a:ext>
            </a:extLst>
          </p:cNvPr>
          <p:cNvSpPr txBox="1">
            <a:spLocks/>
          </p:cNvSpPr>
          <p:nvPr/>
        </p:nvSpPr>
        <p:spPr>
          <a:xfrm>
            <a:off x="1981200" y="1217984"/>
            <a:ext cx="7775381" cy="4427037"/>
          </a:xfrm>
          <a:prstGeom prst="rect">
            <a:avLst/>
          </a:prstGeom>
        </p:spPr>
        <p:txBody>
          <a:bodyPr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b="1" u="sng"/>
              <a:t>Alabama </a:t>
            </a:r>
            <a:r>
              <a:rPr lang="en-US" sz="2800"/>
              <a:t>responded to questions on state expenditures as follows:</a:t>
            </a:r>
          </a:p>
          <a:p>
            <a:pPr>
              <a:buFont typeface="Arial" panose="020B0604020202020204" pitchFamily="34" charset="0"/>
              <a:buChar char="•"/>
            </a:pPr>
            <a:endParaRPr lang="en-US" sz="2800"/>
          </a:p>
          <a:p>
            <a:pPr lvl="1">
              <a:buFont typeface="Arial" panose="020B0604020202020204" pitchFamily="34" charset="0"/>
              <a:buChar char="•"/>
            </a:pPr>
            <a:r>
              <a:rPr lang="en-US" sz="2200" i="1"/>
              <a:t>Compliance checks in retail outlets:		</a:t>
            </a:r>
            <a:r>
              <a:rPr lang="en-US" sz="2200"/>
              <a:t>$20,419.65</a:t>
            </a:r>
          </a:p>
          <a:p>
            <a:pPr lvl="1">
              <a:buFont typeface="Arial" panose="020B0604020202020204" pitchFamily="34" charset="0"/>
              <a:buChar char="•"/>
            </a:pPr>
            <a:r>
              <a:rPr lang="en-US" sz="2200" i="1"/>
              <a:t>Checkpoints and saturation patrols:		</a:t>
            </a:r>
            <a:r>
              <a:rPr lang="en-US" sz="2200"/>
              <a:t>Not applicable</a:t>
            </a:r>
          </a:p>
          <a:p>
            <a:pPr lvl="1">
              <a:buFont typeface="Arial" panose="020B0604020202020204" pitchFamily="34" charset="0"/>
              <a:buChar char="•"/>
            </a:pPr>
            <a:r>
              <a:rPr lang="en-US" sz="2200" i="1"/>
              <a:t>Community-based programs:				</a:t>
            </a:r>
            <a:r>
              <a:rPr lang="en-US" sz="2200"/>
              <a:t>Data not available</a:t>
            </a:r>
          </a:p>
          <a:p>
            <a:pPr lvl="1">
              <a:buFont typeface="Arial" panose="020B0604020202020204" pitchFamily="34" charset="0"/>
              <a:buChar char="•"/>
            </a:pPr>
            <a:r>
              <a:rPr lang="en-US" sz="2200" i="1"/>
              <a:t>K–12 school-based programs: 			</a:t>
            </a:r>
            <a:r>
              <a:rPr lang="en-US" sz="2200"/>
              <a:t>Data not available </a:t>
            </a:r>
          </a:p>
          <a:p>
            <a:pPr lvl="1">
              <a:buFont typeface="Arial" panose="020B0604020202020204" pitchFamily="34" charset="0"/>
              <a:buChar char="•"/>
            </a:pPr>
            <a:r>
              <a:rPr lang="en-US" sz="2200" i="1"/>
              <a:t>Institutes of higher learning programs:	</a:t>
            </a:r>
            <a:r>
              <a:rPr lang="en-US" sz="2200"/>
              <a:t>Data not available </a:t>
            </a:r>
          </a:p>
          <a:p>
            <a:pPr lvl="1">
              <a:buFont typeface="Arial" panose="020B0604020202020204" pitchFamily="34" charset="0"/>
              <a:buChar char="•"/>
            </a:pPr>
            <a:r>
              <a:rPr lang="en-US" sz="2200" i="1"/>
              <a:t>Juvenile justice system programs:			</a:t>
            </a:r>
            <a:r>
              <a:rPr lang="en-US" sz="2200"/>
              <a:t>Data not available</a:t>
            </a:r>
          </a:p>
          <a:p>
            <a:pPr lvl="1">
              <a:buFont typeface="Arial" panose="020B0604020202020204" pitchFamily="34" charset="0"/>
              <a:buChar char="•"/>
            </a:pPr>
            <a:r>
              <a:rPr lang="en-US" sz="2200" i="1"/>
              <a:t>Child welfare system programs:</a:t>
            </a:r>
            <a:r>
              <a:rPr lang="en-US" sz="2200"/>
              <a:t> 			Data not available</a:t>
            </a:r>
          </a:p>
          <a:p>
            <a:pPr lvl="1">
              <a:buFont typeface="Arial" panose="020B0604020202020204" pitchFamily="34" charset="0"/>
              <a:buChar char="•"/>
            </a:pPr>
            <a:r>
              <a:rPr lang="en-US" sz="2200" i="1"/>
              <a:t>Other underage drinking programs:		</a:t>
            </a:r>
            <a:r>
              <a:rPr lang="en-US" sz="2200"/>
              <a:t>Data not available</a:t>
            </a:r>
          </a:p>
          <a:p>
            <a:pPr>
              <a:buFont typeface="Arial" panose="020B0604020202020204" pitchFamily="34" charset="0"/>
              <a:buChar char="•"/>
            </a:pPr>
            <a:endParaRPr lang="en-US" sz="2000"/>
          </a:p>
        </p:txBody>
      </p:sp>
      <p:sp>
        <p:nvSpPr>
          <p:cNvPr id="7" name="Slide Number Placeholder 2">
            <a:extLst>
              <a:ext uri="{FF2B5EF4-FFF2-40B4-BE49-F238E27FC236}">
                <a16:creationId xmlns:a16="http://schemas.microsoft.com/office/drawing/2014/main" id="{7128D163-9F1C-47F7-9A1B-D06224AD4D33}"/>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32</a:t>
            </a:fld>
            <a:endParaRPr lang="en-US"/>
          </a:p>
        </p:txBody>
      </p:sp>
    </p:spTree>
    <p:extLst>
      <p:ext uri="{BB962C8B-B14F-4D97-AF65-F5344CB8AC3E}">
        <p14:creationId xmlns:p14="http://schemas.microsoft.com/office/powerpoint/2010/main" val="215846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76639132-E3F1-446A-BE75-5C8AA6AF78F9}"/>
              </a:ext>
            </a:extLst>
          </p:cNvPr>
          <p:cNvSpPr>
            <a:spLocks noGrp="1"/>
          </p:cNvSpPr>
          <p:nvPr>
            <p:ph type="title"/>
          </p:nvPr>
        </p:nvSpPr>
        <p:spPr/>
        <p:txBody>
          <a:bodyPr>
            <a:noAutofit/>
          </a:bodyPr>
          <a:lstStyle/>
          <a:p>
            <a:r>
              <a:rPr lang="en-US" sz="2800"/>
              <a:t>Alabama:  Prevention and Treatment Funding and Priorities</a:t>
            </a:r>
          </a:p>
        </p:txBody>
      </p:sp>
      <p:sp>
        <p:nvSpPr>
          <p:cNvPr id="12" name="TextBox 11"/>
          <p:cNvSpPr txBox="1"/>
          <p:nvPr/>
        </p:nvSpPr>
        <p:spPr>
          <a:xfrm>
            <a:off x="1741022" y="698813"/>
            <a:ext cx="8303980" cy="1200329"/>
          </a:xfrm>
          <a:prstGeom prst="rect">
            <a:avLst/>
          </a:prstGeom>
          <a:noFill/>
        </p:spPr>
        <p:txBody>
          <a:bodyPr wrap="square" rtlCol="0" anchor="t">
            <a:spAutoFit/>
          </a:bodyPr>
          <a:lstStyle/>
          <a:p>
            <a:pPr marL="342900" indent="-342900">
              <a:buFont typeface="Arial" panose="020B0604020202020204" pitchFamily="34" charset="0"/>
              <a:buChar char="•"/>
            </a:pPr>
            <a:endParaRPr lang="en-US" sz="2400" b="1" u="sng"/>
          </a:p>
          <a:p>
            <a:pPr algn="ctr"/>
            <a:r>
              <a:rPr lang="en-US" sz="2400" b="1" u="sng"/>
              <a:t>Alabama’s #1 priority for use of SABG funds FY 2020-2021:</a:t>
            </a:r>
            <a:r>
              <a:rPr lang="en-US" sz="2400"/>
              <a:t> </a:t>
            </a:r>
            <a:r>
              <a:rPr lang="en-US" sz="2400" i="1"/>
              <a:t>Prevention of underage drinking</a:t>
            </a:r>
            <a:endParaRPr lang="en-US" i="1"/>
          </a:p>
        </p:txBody>
      </p:sp>
      <p:sp>
        <p:nvSpPr>
          <p:cNvPr id="6" name="TextBox 5"/>
          <p:cNvSpPr txBox="1"/>
          <p:nvPr/>
        </p:nvSpPr>
        <p:spPr>
          <a:xfrm>
            <a:off x="2048577" y="2505729"/>
            <a:ext cx="8229600" cy="400110"/>
          </a:xfrm>
          <a:prstGeom prst="rect">
            <a:avLst/>
          </a:prstGeom>
          <a:noFill/>
        </p:spPr>
        <p:txBody>
          <a:bodyPr wrap="square" rtlCol="0" anchor="t">
            <a:spAutoFit/>
          </a:bodyPr>
          <a:lstStyle/>
          <a:p>
            <a:pPr algn="ctr"/>
            <a:r>
              <a:rPr lang="en-US" sz="2000" b="1" i="1"/>
              <a:t>Source of 2020 Expenditures for Substance Abuse Prevention and Treatment</a:t>
            </a:r>
            <a:endParaRPr lang="en-US" sz="2000" b="1" i="1">
              <a:cs typeface="Calibri"/>
            </a:endParaRPr>
          </a:p>
        </p:txBody>
      </p:sp>
      <p:pic>
        <p:nvPicPr>
          <p:cNvPr id="8" name="Picture 7" descr="Pie chart">
            <a:extLst>
              <a:ext uri="{FF2B5EF4-FFF2-40B4-BE49-F238E27FC236}">
                <a16:creationId xmlns:a16="http://schemas.microsoft.com/office/drawing/2014/main" id="{1C6A7347-2DE9-4BE9-AA35-A98F5069D6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25609"/>
            <a:ext cx="8229599" cy="3133578"/>
          </a:xfrm>
          <a:prstGeom prst="rect">
            <a:avLst/>
          </a:prstGeom>
          <a:noFill/>
          <a:ln>
            <a:noFill/>
          </a:ln>
        </p:spPr>
      </p:pic>
      <p:sp>
        <p:nvSpPr>
          <p:cNvPr id="7" name="Slide Number Placeholder 2">
            <a:extLst>
              <a:ext uri="{FF2B5EF4-FFF2-40B4-BE49-F238E27FC236}">
                <a16:creationId xmlns:a16="http://schemas.microsoft.com/office/drawing/2014/main" id="{7128D163-9F1C-47F7-9A1B-D06224AD4D33}"/>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33</a:t>
            </a:fld>
            <a:endParaRPr lang="en-US"/>
          </a:p>
        </p:txBody>
      </p:sp>
    </p:spTree>
    <p:extLst>
      <p:ext uri="{BB962C8B-B14F-4D97-AF65-F5344CB8AC3E}">
        <p14:creationId xmlns:p14="http://schemas.microsoft.com/office/powerpoint/2010/main" val="104563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For Further Information:</a:t>
            </a:r>
          </a:p>
        </p:txBody>
      </p:sp>
      <p:sp>
        <p:nvSpPr>
          <p:cNvPr id="4" name="Text Placeholder 10">
            <a:extLst>
              <a:ext uri="{FF2B5EF4-FFF2-40B4-BE49-F238E27FC236}">
                <a16:creationId xmlns:a16="http://schemas.microsoft.com/office/drawing/2014/main" id="{35686874-3C93-43CD-9281-14289E28AD2F}"/>
              </a:ext>
            </a:extLst>
          </p:cNvPr>
          <p:cNvSpPr txBox="1">
            <a:spLocks/>
          </p:cNvSpPr>
          <p:nvPr/>
        </p:nvSpPr>
        <p:spPr>
          <a:xfrm>
            <a:off x="1981201" y="1367554"/>
            <a:ext cx="8229598" cy="4636736"/>
          </a:xfrm>
          <a:prstGeom prst="rect">
            <a:avLst/>
          </a:prstGeom>
        </p:spPr>
        <p:txBody>
          <a:bodyPr anchor="t">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800" b="1"/>
              <a:t>Thank you!</a:t>
            </a:r>
          </a:p>
          <a:p>
            <a:pPr marL="0" indent="0" algn="ctr">
              <a:buNone/>
            </a:pPr>
            <a:endParaRPr lang="en-US"/>
          </a:p>
          <a:p>
            <a:r>
              <a:rPr lang="en-US"/>
              <a:t>To view or download the </a:t>
            </a:r>
            <a:r>
              <a:rPr lang="en-US" i="1"/>
              <a:t>Report to Congress on the Prevention and Reduction of Underage Drinking</a:t>
            </a:r>
            <a:r>
              <a:rPr lang="en-US"/>
              <a:t>, the </a:t>
            </a:r>
            <a:r>
              <a:rPr lang="en-US" i="1"/>
              <a:t>State Performance and Best Practices</a:t>
            </a:r>
            <a:r>
              <a:rPr lang="en-US"/>
              <a:t>, and the State Reports, please visit:</a:t>
            </a:r>
          </a:p>
          <a:p>
            <a:pPr marL="0" indent="0">
              <a:buNone/>
            </a:pPr>
            <a:r>
              <a:rPr lang="en-US"/>
              <a:t>      </a:t>
            </a:r>
            <a:r>
              <a:rPr lang="en-US" u="sng">
                <a:hlinkClick r:id="rId3"/>
              </a:rPr>
              <a:t>https://www.stopalcoholabuse.gov</a:t>
            </a:r>
            <a:endParaRPr lang="en-US"/>
          </a:p>
          <a:p>
            <a:pPr>
              <a:buNone/>
            </a:pPr>
            <a:endParaRPr lang="en-US" sz="2600">
              <a:cs typeface="Calibri"/>
            </a:endParaRPr>
          </a:p>
          <a:p>
            <a:r>
              <a:rPr lang="en-US"/>
              <a:t>For questions about this presentation or for further information about your state’s underage drinking prevention efforts, contact: _______________________</a:t>
            </a:r>
            <a:endParaRPr lang="en-US">
              <a:cs typeface="Calibri"/>
            </a:endParaRPr>
          </a:p>
          <a:p>
            <a:pPr marL="0" indent="0">
              <a:buNone/>
            </a:pPr>
            <a:endParaRPr lang="en-US">
              <a:cs typeface="Calibri"/>
            </a:endParaRPr>
          </a:p>
          <a:p>
            <a:r>
              <a:rPr lang="en-US"/>
              <a:t>For questions about the resources above, or for further information about national efforts to prevent underage drinking, send an email to </a:t>
            </a:r>
            <a:r>
              <a:rPr lang="en-US" u="sng">
                <a:hlinkClick r:id="rId4"/>
              </a:rPr>
              <a:t>underagedrinking@samhsa.gov</a:t>
            </a:r>
            <a:endParaRPr lang="en-US"/>
          </a:p>
          <a:p>
            <a:endParaRPr lang="en-US">
              <a:solidFill>
                <a:schemeClr val="tx2"/>
              </a:solidFill>
            </a:endParaRPr>
          </a:p>
          <a:p>
            <a:pPr marL="0" indent="0">
              <a:buNone/>
            </a:pPr>
            <a:endParaRPr lang="en-US">
              <a:solidFill>
                <a:schemeClr val="tx2"/>
              </a:solidFill>
            </a:endParaRPr>
          </a:p>
          <a:p>
            <a:endParaRPr lang="en-US">
              <a:solidFill>
                <a:srgbClr val="FF0000"/>
              </a:solidFill>
            </a:endParaRPr>
          </a:p>
        </p:txBody>
      </p:sp>
      <p:sp>
        <p:nvSpPr>
          <p:cNvPr id="5" name="Slide Number Placeholder 2">
            <a:extLst>
              <a:ext uri="{FF2B5EF4-FFF2-40B4-BE49-F238E27FC236}">
                <a16:creationId xmlns:a16="http://schemas.microsoft.com/office/drawing/2014/main" id="{41149C2A-2A9E-455C-8B4E-CC311B9BFDB5}"/>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34</a:t>
            </a:fld>
            <a:endParaRPr lang="en-US"/>
          </a:p>
        </p:txBody>
      </p:sp>
    </p:spTree>
    <p:extLst>
      <p:ext uri="{BB962C8B-B14F-4D97-AF65-F5344CB8AC3E}">
        <p14:creationId xmlns:p14="http://schemas.microsoft.com/office/powerpoint/2010/main" val="538091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A35BC7D-1EA7-4797-84E2-583B92B25F5E}"/>
              </a:ext>
            </a:extLst>
          </p:cNvPr>
          <p:cNvSpPr>
            <a:spLocks noGrp="1"/>
          </p:cNvSpPr>
          <p:nvPr>
            <p:ph type="title"/>
          </p:nvPr>
        </p:nvSpPr>
        <p:spPr>
          <a:xfrm>
            <a:off x="362309" y="84854"/>
            <a:ext cx="11208589" cy="633009"/>
          </a:xfrm>
        </p:spPr>
        <p:txBody>
          <a:bodyPr>
            <a:normAutofit fontScale="90000"/>
          </a:bodyPr>
          <a:lstStyle/>
          <a:p>
            <a:pPr>
              <a:lnSpc>
                <a:spcPct val="90000"/>
              </a:lnSpc>
            </a:pPr>
            <a:r>
              <a:rPr lang="en-US"/>
              <a:t>Substance Abuse and Mental Health Services Administration (SAMHSA)</a:t>
            </a:r>
          </a:p>
        </p:txBody>
      </p:sp>
      <p:sp>
        <p:nvSpPr>
          <p:cNvPr id="4" name="Slide Number Placeholder 2">
            <a:extLst>
              <a:ext uri="{FF2B5EF4-FFF2-40B4-BE49-F238E27FC236}">
                <a16:creationId xmlns:a16="http://schemas.microsoft.com/office/drawing/2014/main" id="{5FF0B37C-7212-41C7-B53F-076DAEAD6311}"/>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dirty="0"/>
              <a:pPr/>
              <a:t>35</a:t>
            </a:fld>
            <a:endParaRPr lang="en-US"/>
          </a:p>
        </p:txBody>
      </p:sp>
      <p:pic>
        <p:nvPicPr>
          <p:cNvPr id="6" name="Picture 5">
            <a:extLst>
              <a:ext uri="{FF2B5EF4-FFF2-40B4-BE49-F238E27FC236}">
                <a16:creationId xmlns:a16="http://schemas.microsoft.com/office/drawing/2014/main" id="{095E1B94-4CB7-4334-9FD2-26A0EE30AEDC}"/>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tretch>
            <a:fillRect/>
          </a:stretch>
        </p:blipFill>
        <p:spPr>
          <a:xfrm>
            <a:off x="4812055" y="3010633"/>
            <a:ext cx="2377391" cy="836735"/>
          </a:xfrm>
          <a:prstGeom prst="rect">
            <a:avLst/>
          </a:prstGeom>
        </p:spPr>
      </p:pic>
    </p:spTree>
    <p:extLst>
      <p:ext uri="{BB962C8B-B14F-4D97-AF65-F5344CB8AC3E}">
        <p14:creationId xmlns:p14="http://schemas.microsoft.com/office/powerpoint/2010/main" val="179840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Coordinated Federal Approach</a:t>
            </a:r>
          </a:p>
        </p:txBody>
      </p:sp>
      <p:sp>
        <p:nvSpPr>
          <p:cNvPr id="4" name="TextBox 3"/>
          <p:cNvSpPr txBox="1"/>
          <p:nvPr/>
        </p:nvSpPr>
        <p:spPr>
          <a:xfrm>
            <a:off x="1763601" y="843796"/>
            <a:ext cx="8478536" cy="1261884"/>
          </a:xfrm>
          <a:prstGeom prst="rect">
            <a:avLst/>
          </a:prstGeom>
          <a:noFill/>
        </p:spPr>
        <p:txBody>
          <a:bodyPr wrap="square" rtlCol="0">
            <a:spAutoFit/>
          </a:bodyPr>
          <a:lstStyle/>
          <a:p>
            <a:pPr algn="ctr"/>
            <a:r>
              <a:rPr lang="en-US" sz="2800" b="1"/>
              <a:t>Interagency Coordinating Committee on the Prevention of Underage Drinking (ICCPUD)</a:t>
            </a:r>
          </a:p>
          <a:p>
            <a:endParaRPr lang="en-US" sz="2000"/>
          </a:p>
        </p:txBody>
      </p:sp>
      <p:pic>
        <p:nvPicPr>
          <p:cNvPr id="1028" name="Picture 4" descr="ICCPUD agency logos">
            <a:extLst>
              <a:ext uri="{FF2B5EF4-FFF2-40B4-BE49-F238E27FC236}">
                <a16:creationId xmlns:a16="http://schemas.microsoft.com/office/drawing/2014/main" id="{3E11FB7D-0F17-457D-A0B1-41B8DA27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192" y="1791759"/>
            <a:ext cx="8768715" cy="4939477"/>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2">
            <a:extLst>
              <a:ext uri="{FF2B5EF4-FFF2-40B4-BE49-F238E27FC236}">
                <a16:creationId xmlns:a16="http://schemas.microsoft.com/office/drawing/2014/main" id="{1AE4EE20-A2BC-47F5-BB1D-D69632A08B01}"/>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4</a:t>
            </a:fld>
            <a:endParaRPr lang="en-US"/>
          </a:p>
        </p:txBody>
      </p:sp>
    </p:spTree>
    <p:extLst>
      <p:ext uri="{BB962C8B-B14F-4D97-AF65-F5344CB8AC3E}">
        <p14:creationId xmlns:p14="http://schemas.microsoft.com/office/powerpoint/2010/main" val="424853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a:t>Data on Prevalence &amp; Patterns of Underage Drinking</a:t>
            </a:r>
          </a:p>
        </p:txBody>
      </p:sp>
      <p:sp>
        <p:nvSpPr>
          <p:cNvPr id="4" name="TextBox 3"/>
          <p:cNvSpPr txBox="1"/>
          <p:nvPr/>
        </p:nvSpPr>
        <p:spPr>
          <a:xfrm>
            <a:off x="1685842" y="1076242"/>
            <a:ext cx="8524959" cy="830997"/>
          </a:xfrm>
          <a:prstGeom prst="rect">
            <a:avLst/>
          </a:prstGeom>
          <a:noFill/>
        </p:spPr>
        <p:txBody>
          <a:bodyPr wrap="square" lIns="91440" tIns="45720" rIns="91440" bIns="45720" rtlCol="0" anchor="t">
            <a:spAutoFit/>
          </a:bodyPr>
          <a:lstStyle/>
          <a:p>
            <a:pPr algn="ctr"/>
            <a:r>
              <a:rPr lang="en-US" sz="2400" b="1">
                <a:solidFill>
                  <a:srgbClr val="000000"/>
                </a:solidFill>
                <a:latin typeface="Calibri" panose="020F0502020204030204" pitchFamily="34" charset="0"/>
                <a:ea typeface="Calibri" panose="020F0502020204030204" pitchFamily="34" charset="0"/>
                <a:cs typeface="Arial" panose="020B0604020202020204" pitchFamily="34" charset="0"/>
              </a:rPr>
              <a:t>Trends in Past-Month Alcohol Use for 12- to 20-Year-Olds by Age Group: 2004–2019 </a:t>
            </a:r>
          </a:p>
        </p:txBody>
      </p:sp>
      <p:pic>
        <p:nvPicPr>
          <p:cNvPr id="6" name="Picture 2" descr="Graph">
            <a:extLst>
              <a:ext uri="{FF2B5EF4-FFF2-40B4-BE49-F238E27FC236}">
                <a16:creationId xmlns:a16="http://schemas.microsoft.com/office/drawing/2014/main" id="{F4531010-2648-4259-8B34-3DC14A98B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399" y="1907239"/>
            <a:ext cx="8077201" cy="426410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484D2B1B-1B1E-4208-98D8-F42D4965718A}"/>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5</a:t>
            </a:fld>
            <a:endParaRPr lang="en-US"/>
          </a:p>
        </p:txBody>
      </p:sp>
    </p:spTree>
    <p:extLst>
      <p:ext uri="{BB962C8B-B14F-4D97-AF65-F5344CB8AC3E}">
        <p14:creationId xmlns:p14="http://schemas.microsoft.com/office/powerpoint/2010/main" val="230586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STOP Act Annual Report to Congress</a:t>
            </a:r>
          </a:p>
        </p:txBody>
      </p:sp>
      <p:sp>
        <p:nvSpPr>
          <p:cNvPr id="12" name="Rectangle 11">
            <a:extLst>
              <a:ext uri="{FF2B5EF4-FFF2-40B4-BE49-F238E27FC236}">
                <a16:creationId xmlns:a16="http://schemas.microsoft.com/office/drawing/2014/main" id="{BBAAC4B5-DF42-4826-ACC9-FF435A7249CF}"/>
              </a:ext>
            </a:extLst>
          </p:cNvPr>
          <p:cNvSpPr/>
          <p:nvPr/>
        </p:nvSpPr>
        <p:spPr>
          <a:xfrm>
            <a:off x="3172628" y="5234269"/>
            <a:ext cx="5222909" cy="507831"/>
          </a:xfrm>
          <a:prstGeom prst="rect">
            <a:avLst/>
          </a:prstGeom>
        </p:spPr>
        <p:txBody>
          <a:bodyPr wrap="square" anchor="t">
            <a:spAutoFit/>
          </a:bodyPr>
          <a:lstStyle/>
          <a:p>
            <a:pPr algn="ctr" defTabSz="342900"/>
            <a:endParaRPr lang="en-US" altLang="en-US" sz="1350">
              <a:solidFill>
                <a:prstClr val="black"/>
              </a:solidFill>
              <a:latin typeface="Calibri"/>
              <a:ea typeface="ヒラギノ角ゴ Pro W3"/>
              <a:cs typeface="ヒラギノ角ゴ Pro W3"/>
            </a:endParaRPr>
          </a:p>
          <a:p>
            <a:pPr algn="ctr" defTabSz="342900"/>
            <a:r>
              <a:rPr lang="en-US" altLang="en-US" sz="1350">
                <a:solidFill>
                  <a:prstClr val="black"/>
                </a:solidFill>
                <a:latin typeface="Calibri"/>
                <a:ea typeface="ヒラギノ角ゴ Pro W3"/>
                <a:cs typeface="ヒラギノ角ゴ Pro W3"/>
              </a:rPr>
              <a:t>Available at: </a:t>
            </a:r>
            <a:r>
              <a:rPr lang="en-US" sz="1350">
                <a:solidFill>
                  <a:prstClr val="black"/>
                </a:solidFill>
                <a:latin typeface="Calibri" pitchFamily="34" charset="0"/>
              </a:rPr>
              <a:t>https://www.stopalcoholabuse.gov</a:t>
            </a:r>
            <a:endParaRPr lang="en-US" altLang="en-US" sz="1350" i="1">
              <a:solidFill>
                <a:prstClr val="black"/>
              </a:solidFill>
              <a:latin typeface="Calibri" pitchFamily="34" charset="0"/>
            </a:endParaRPr>
          </a:p>
        </p:txBody>
      </p:sp>
      <p:sp>
        <p:nvSpPr>
          <p:cNvPr id="13" name="Rectangle 12">
            <a:extLst>
              <a:ext uri="{FF2B5EF4-FFF2-40B4-BE49-F238E27FC236}">
                <a16:creationId xmlns:a16="http://schemas.microsoft.com/office/drawing/2014/main" id="{6D518084-A12D-4006-AB2D-A10B9C7794E2}"/>
              </a:ext>
            </a:extLst>
          </p:cNvPr>
          <p:cNvSpPr/>
          <p:nvPr/>
        </p:nvSpPr>
        <p:spPr>
          <a:xfrm>
            <a:off x="2194137" y="3109019"/>
            <a:ext cx="1523198" cy="1200329"/>
          </a:xfrm>
          <a:prstGeom prst="rect">
            <a:avLst/>
          </a:prstGeom>
        </p:spPr>
        <p:txBody>
          <a:bodyPr wrap="square">
            <a:spAutoFit/>
          </a:bodyPr>
          <a:lstStyle/>
          <a:p>
            <a:pPr marL="0" lvl="1" algn="ctr" defTabSz="342900"/>
            <a:r>
              <a:rPr lang="en-US" altLang="en-US">
                <a:solidFill>
                  <a:prstClr val="black"/>
                </a:solidFill>
                <a:latin typeface="Calibri" pitchFamily="34" charset="0"/>
              </a:rPr>
              <a:t>National data on underage drinking patterns</a:t>
            </a:r>
            <a:endParaRPr lang="en-US" altLang="en-US">
              <a:solidFill>
                <a:prstClr val="black"/>
              </a:solidFill>
              <a:latin typeface="Calibri"/>
              <a:ea typeface="ヒラギノ角ゴ Pro W3"/>
              <a:cs typeface="ヒラギノ角ゴ Pro W3"/>
            </a:endParaRPr>
          </a:p>
        </p:txBody>
      </p:sp>
      <p:sp>
        <p:nvSpPr>
          <p:cNvPr id="15" name="Rectangle 14">
            <a:extLst>
              <a:ext uri="{FF2B5EF4-FFF2-40B4-BE49-F238E27FC236}">
                <a16:creationId xmlns:a16="http://schemas.microsoft.com/office/drawing/2014/main" id="{DE88ABF7-7F54-409F-9993-AD5122932895}"/>
              </a:ext>
            </a:extLst>
          </p:cNvPr>
          <p:cNvSpPr/>
          <p:nvPr/>
        </p:nvSpPr>
        <p:spPr>
          <a:xfrm>
            <a:off x="7632375" y="3940202"/>
            <a:ext cx="1767999" cy="1200329"/>
          </a:xfrm>
          <a:prstGeom prst="rect">
            <a:avLst/>
          </a:prstGeom>
        </p:spPr>
        <p:txBody>
          <a:bodyPr wrap="square">
            <a:spAutoFit/>
          </a:bodyPr>
          <a:lstStyle/>
          <a:p>
            <a:pPr marL="0" lvl="1" algn="ctr" defTabSz="342900"/>
            <a:r>
              <a:rPr lang="en-US" altLang="en-US">
                <a:solidFill>
                  <a:prstClr val="black"/>
                </a:solidFill>
                <a:latin typeface="Calibri"/>
                <a:ea typeface="ヒラギノ角ゴ Pro W3"/>
                <a:cs typeface="ヒラギノ角ゴ Pro W3"/>
              </a:rPr>
              <a:t>National Media Campaign – “Talk.  They Hear You.”</a:t>
            </a:r>
          </a:p>
        </p:txBody>
      </p:sp>
      <p:sp>
        <p:nvSpPr>
          <p:cNvPr id="16" name="Rectangle 15">
            <a:extLst>
              <a:ext uri="{FF2B5EF4-FFF2-40B4-BE49-F238E27FC236}">
                <a16:creationId xmlns:a16="http://schemas.microsoft.com/office/drawing/2014/main" id="{5987419E-5E64-4193-A0B9-BF250078D740}"/>
              </a:ext>
            </a:extLst>
          </p:cNvPr>
          <p:cNvSpPr/>
          <p:nvPr/>
        </p:nvSpPr>
        <p:spPr>
          <a:xfrm>
            <a:off x="7547119" y="1623734"/>
            <a:ext cx="1977883" cy="1200329"/>
          </a:xfrm>
          <a:prstGeom prst="rect">
            <a:avLst/>
          </a:prstGeom>
        </p:spPr>
        <p:txBody>
          <a:bodyPr wrap="square">
            <a:spAutoFit/>
          </a:bodyPr>
          <a:lstStyle/>
          <a:p>
            <a:pPr marL="0" lvl="1" algn="ctr" defTabSz="342900"/>
            <a:r>
              <a:rPr lang="en-US" altLang="en-US">
                <a:solidFill>
                  <a:prstClr val="black"/>
                </a:solidFill>
                <a:latin typeface="Calibri" pitchFamily="34" charset="0"/>
              </a:rPr>
              <a:t>Federally coordinated approach on underage drinking</a:t>
            </a:r>
            <a:endParaRPr lang="en-US" altLang="en-US">
              <a:solidFill>
                <a:prstClr val="black"/>
              </a:solidFill>
              <a:latin typeface="Calibri"/>
              <a:ea typeface="ヒラギノ角ゴ Pro W3"/>
              <a:cs typeface="ヒラギノ角ゴ Pro W3"/>
            </a:endParaRPr>
          </a:p>
        </p:txBody>
      </p:sp>
      <p:sp>
        <p:nvSpPr>
          <p:cNvPr id="11" name="Slide Number Placeholder 1">
            <a:extLst>
              <a:ext uri="{FF2B5EF4-FFF2-40B4-BE49-F238E27FC236}">
                <a16:creationId xmlns:a16="http://schemas.microsoft.com/office/drawing/2014/main" id="{FB19DE57-12BA-4949-8D00-C122A5CD34B1}"/>
              </a:ext>
            </a:extLst>
          </p:cNvPr>
          <p:cNvSpPr>
            <a:spLocks noGrp="1"/>
          </p:cNvSpPr>
          <p:nvPr>
            <p:ph type="sldNum" sz="quarter" idx="10"/>
          </p:nvPr>
        </p:nvSpPr>
        <p:spPr>
          <a:xfrm>
            <a:off x="1981200" y="6356350"/>
            <a:ext cx="2057400" cy="365125"/>
          </a:xfrm>
        </p:spPr>
        <p:txBody>
          <a:bodyPr/>
          <a:lstStyle/>
          <a:p>
            <a:pPr defTabSz="342900"/>
            <a:fld id="{D07D4089-40B5-457D-927F-16367A53BB79}" type="slidenum">
              <a:rPr lang="en-US">
                <a:solidFill>
                  <a:prstClr val="black">
                    <a:tint val="75000"/>
                  </a:prstClr>
                </a:solidFill>
                <a:latin typeface="Calibri"/>
              </a:rPr>
              <a:pPr defTabSz="342900"/>
              <a:t>6</a:t>
            </a:fld>
            <a:endParaRPr lang="en-US">
              <a:solidFill>
                <a:prstClr val="black">
                  <a:tint val="75000"/>
                </a:prstClr>
              </a:solidFill>
              <a:latin typeface="Calibri"/>
            </a:endParaRPr>
          </a:p>
        </p:txBody>
      </p:sp>
      <p:pic>
        <p:nvPicPr>
          <p:cNvPr id="14" name="Picture 13">
            <a:extLst>
              <a:ext uri="{FF2B5EF4-FFF2-40B4-BE49-F238E27FC236}">
                <a16:creationId xmlns:a16="http://schemas.microsoft.com/office/drawing/2014/main" id="{FDDCD635-8A67-48DE-9044-35701F8D3E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17241">
            <a:off x="5285134" y="1972677"/>
            <a:ext cx="2382218" cy="2975407"/>
          </a:xfrm>
          <a:prstGeom prst="rect">
            <a:avLst/>
          </a:prstGeom>
        </p:spPr>
      </p:pic>
      <p:pic>
        <p:nvPicPr>
          <p:cNvPr id="17" name="Picture 16">
            <a:extLst>
              <a:ext uri="{FF2B5EF4-FFF2-40B4-BE49-F238E27FC236}">
                <a16:creationId xmlns:a16="http://schemas.microsoft.com/office/drawing/2014/main" id="{1DDE2190-C101-4C13-9126-99EB5BCA57C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91408" y="1913415"/>
            <a:ext cx="2217612" cy="2761727"/>
          </a:xfrm>
          <a:prstGeom prst="rect">
            <a:avLst/>
          </a:prstGeom>
        </p:spPr>
      </p:pic>
      <p:pic>
        <p:nvPicPr>
          <p:cNvPr id="18" name="Picture 17" descr="RTC cover">
            <a:extLst>
              <a:ext uri="{FF2B5EF4-FFF2-40B4-BE49-F238E27FC236}">
                <a16:creationId xmlns:a16="http://schemas.microsoft.com/office/drawing/2014/main" id="{B8E08086-EBE7-436B-B0CF-FB1D093BDF16}"/>
              </a:ext>
            </a:extLst>
          </p:cNvPr>
          <p:cNvPicPr>
            <a:picLocks noChangeAspect="1"/>
          </p:cNvPicPr>
          <p:nvPr/>
        </p:nvPicPr>
        <p:blipFill>
          <a:blip r:embed="rId5"/>
          <a:stretch>
            <a:fillRect/>
          </a:stretch>
        </p:blipFill>
        <p:spPr>
          <a:xfrm rot="20933716">
            <a:off x="3832100" y="2034195"/>
            <a:ext cx="1946295" cy="25201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497370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E9303-6469-48F6-9EB7-411EDC47B218}"/>
              </a:ext>
              <a:ext uri="{C183D7F6-B498-43B3-948B-1728B52AA6E4}">
                <adec:decorative xmlns:adec="http://schemas.microsoft.com/office/drawing/2017/decorative" val="0"/>
              </a:ext>
            </a:extLst>
          </p:cNvPr>
          <p:cNvSpPr>
            <a:spLocks noGrp="1"/>
          </p:cNvSpPr>
          <p:nvPr>
            <p:ph type="title"/>
          </p:nvPr>
        </p:nvSpPr>
        <p:spPr/>
        <p:txBody>
          <a:bodyPr/>
          <a:lstStyle/>
          <a:p>
            <a:r>
              <a:rPr lang="en-US"/>
              <a:t>STOP Act State Reports</a:t>
            </a:r>
          </a:p>
        </p:txBody>
      </p:sp>
      <p:sp>
        <p:nvSpPr>
          <p:cNvPr id="10" name="Rectangle 9">
            <a:extLst>
              <a:ext uri="{FF2B5EF4-FFF2-40B4-BE49-F238E27FC236}">
                <a16:creationId xmlns:a16="http://schemas.microsoft.com/office/drawing/2014/main" id="{6CD9D838-2A38-4855-9919-8D007D17DA0B}"/>
              </a:ext>
            </a:extLst>
          </p:cNvPr>
          <p:cNvSpPr/>
          <p:nvPr/>
        </p:nvSpPr>
        <p:spPr>
          <a:xfrm>
            <a:off x="2335211" y="2532606"/>
            <a:ext cx="1523198" cy="646331"/>
          </a:xfrm>
          <a:prstGeom prst="rect">
            <a:avLst/>
          </a:prstGeom>
        </p:spPr>
        <p:txBody>
          <a:bodyPr wrap="square">
            <a:spAutoFit/>
          </a:bodyPr>
          <a:lstStyle/>
          <a:p>
            <a:pPr marL="0" lvl="1" algn="ctr" defTabSz="342900"/>
            <a:r>
              <a:rPr lang="en-US" altLang="en-US">
                <a:solidFill>
                  <a:prstClr val="black"/>
                </a:solidFill>
                <a:latin typeface="Calibri" pitchFamily="34" charset="0"/>
              </a:rPr>
              <a:t>Underage drinking data</a:t>
            </a:r>
            <a:endParaRPr lang="en-US" sz="1350">
              <a:solidFill>
                <a:prstClr val="black"/>
              </a:solidFill>
              <a:latin typeface="Calibri"/>
            </a:endParaRPr>
          </a:p>
        </p:txBody>
      </p:sp>
      <p:sp>
        <p:nvSpPr>
          <p:cNvPr id="17" name="Rectangle 16">
            <a:extLst>
              <a:ext uri="{FF2B5EF4-FFF2-40B4-BE49-F238E27FC236}">
                <a16:creationId xmlns:a16="http://schemas.microsoft.com/office/drawing/2014/main" id="{4118233C-FFDD-4FCC-A242-9DE494C3264B}"/>
              </a:ext>
            </a:extLst>
          </p:cNvPr>
          <p:cNvSpPr/>
          <p:nvPr/>
        </p:nvSpPr>
        <p:spPr>
          <a:xfrm>
            <a:off x="2252687" y="3640406"/>
            <a:ext cx="1942417" cy="646331"/>
          </a:xfrm>
          <a:prstGeom prst="rect">
            <a:avLst/>
          </a:prstGeom>
        </p:spPr>
        <p:txBody>
          <a:bodyPr wrap="square">
            <a:spAutoFit/>
          </a:bodyPr>
          <a:lstStyle/>
          <a:p>
            <a:pPr marL="0" lvl="1" algn="ctr" defTabSz="342900"/>
            <a:r>
              <a:rPr lang="en-US" altLang="en-US">
                <a:solidFill>
                  <a:prstClr val="black"/>
                </a:solidFill>
                <a:latin typeface="Calibri" pitchFamily="34" charset="0"/>
              </a:rPr>
              <a:t>Prevention and treatment system</a:t>
            </a:r>
            <a:endParaRPr lang="en-US" altLang="en-US">
              <a:solidFill>
                <a:prstClr val="black"/>
              </a:solidFill>
              <a:latin typeface="Calibri"/>
              <a:ea typeface="ヒラギノ角ゴ Pro W3"/>
              <a:cs typeface="ヒラギノ角ゴ Pro W3"/>
            </a:endParaRPr>
          </a:p>
        </p:txBody>
      </p:sp>
      <p:pic>
        <p:nvPicPr>
          <p:cNvPr id="15" name="Picture 14">
            <a:extLst>
              <a:ext uri="{FF2B5EF4-FFF2-40B4-BE49-F238E27FC236}">
                <a16:creationId xmlns:a16="http://schemas.microsoft.com/office/drawing/2014/main" id="{0100B21B-BF00-4D7B-88EB-EAAB9D19C7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637229">
            <a:off x="5454057" y="1983837"/>
            <a:ext cx="2706859" cy="3191533"/>
          </a:xfrm>
          <a:prstGeom prst="rect">
            <a:avLst/>
          </a:prstGeom>
        </p:spPr>
      </p:pic>
      <p:pic>
        <p:nvPicPr>
          <p:cNvPr id="16" name="Picture 15">
            <a:extLst>
              <a:ext uri="{FF2B5EF4-FFF2-40B4-BE49-F238E27FC236}">
                <a16:creationId xmlns:a16="http://schemas.microsoft.com/office/drawing/2014/main" id="{6032BB86-DBD3-4D86-B3A2-2602D042457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359975">
            <a:off x="4783838" y="1815808"/>
            <a:ext cx="2743438" cy="3132092"/>
          </a:xfrm>
          <a:prstGeom prst="rect">
            <a:avLst/>
          </a:prstGeom>
        </p:spPr>
      </p:pic>
      <p:pic>
        <p:nvPicPr>
          <p:cNvPr id="7" name="Picture 6">
            <a:extLst>
              <a:ext uri="{FF2B5EF4-FFF2-40B4-BE49-F238E27FC236}">
                <a16:creationId xmlns:a16="http://schemas.microsoft.com/office/drawing/2014/main" id="{D6BF1A4D-80B1-4E2C-B8B9-C84265457DB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77926" y="2084705"/>
            <a:ext cx="1847804" cy="2407634"/>
          </a:xfrm>
          <a:prstGeom prst="rect">
            <a:avLst/>
          </a:prstGeom>
          <a:effectLst>
            <a:outerShdw blurRad="63500" sx="102000" sy="102000" algn="ctr" rotWithShape="0">
              <a:prstClr val="black">
                <a:alpha val="40000"/>
              </a:prstClr>
            </a:outerShdw>
          </a:effectLst>
        </p:spPr>
      </p:pic>
      <p:pic>
        <p:nvPicPr>
          <p:cNvPr id="5" name="Picture 4" descr="State Report cover">
            <a:extLst>
              <a:ext uri="{FF2B5EF4-FFF2-40B4-BE49-F238E27FC236}">
                <a16:creationId xmlns:a16="http://schemas.microsoft.com/office/drawing/2014/main" id="{2E6C5E57-E7BC-4294-9DAD-10D36A6CEDF1}"/>
              </a:ext>
            </a:extLst>
          </p:cNvPr>
          <p:cNvPicPr>
            <a:picLocks noChangeAspect="1"/>
          </p:cNvPicPr>
          <p:nvPr/>
        </p:nvPicPr>
        <p:blipFill>
          <a:blip r:embed="rId6"/>
          <a:stretch>
            <a:fillRect/>
          </a:stretch>
        </p:blipFill>
        <p:spPr>
          <a:xfrm rot="20976508">
            <a:off x="4177618" y="2174426"/>
            <a:ext cx="1967666" cy="2558744"/>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39AD53D9-3AA7-4EE9-B213-112748BA3A84}"/>
              </a:ext>
            </a:extLst>
          </p:cNvPr>
          <p:cNvSpPr/>
          <p:nvPr/>
        </p:nvSpPr>
        <p:spPr>
          <a:xfrm>
            <a:off x="8348125" y="2532606"/>
            <a:ext cx="2006950" cy="646331"/>
          </a:xfrm>
          <a:prstGeom prst="rect">
            <a:avLst/>
          </a:prstGeom>
        </p:spPr>
        <p:txBody>
          <a:bodyPr wrap="square">
            <a:spAutoFit/>
          </a:bodyPr>
          <a:lstStyle/>
          <a:p>
            <a:pPr marL="0" lvl="1" algn="ctr" defTabSz="342900"/>
            <a:r>
              <a:rPr lang="en-US" altLang="en-US">
                <a:solidFill>
                  <a:prstClr val="black"/>
                </a:solidFill>
                <a:latin typeface="Calibri" pitchFamily="34" charset="0"/>
              </a:rPr>
              <a:t>Laws, programs, and practices</a:t>
            </a:r>
            <a:endParaRPr lang="en-US" altLang="en-US">
              <a:solidFill>
                <a:prstClr val="black"/>
              </a:solidFill>
              <a:latin typeface="Calibri"/>
              <a:ea typeface="ヒラギノ角ゴ Pro W3"/>
              <a:cs typeface="ヒラギノ角ゴ Pro W3"/>
            </a:endParaRPr>
          </a:p>
        </p:txBody>
      </p:sp>
      <p:sp>
        <p:nvSpPr>
          <p:cNvPr id="11" name="Rectangle 10">
            <a:extLst>
              <a:ext uri="{FF2B5EF4-FFF2-40B4-BE49-F238E27FC236}">
                <a16:creationId xmlns:a16="http://schemas.microsoft.com/office/drawing/2014/main" id="{3BC77E4E-8C2B-4A5F-943E-23236D705CD1}"/>
              </a:ext>
            </a:extLst>
          </p:cNvPr>
          <p:cNvSpPr/>
          <p:nvPr/>
        </p:nvSpPr>
        <p:spPr>
          <a:xfrm>
            <a:off x="7812156" y="4081383"/>
            <a:ext cx="1767999" cy="646331"/>
          </a:xfrm>
          <a:prstGeom prst="rect">
            <a:avLst/>
          </a:prstGeom>
        </p:spPr>
        <p:txBody>
          <a:bodyPr wrap="square">
            <a:spAutoFit/>
          </a:bodyPr>
          <a:lstStyle/>
          <a:p>
            <a:pPr marL="0" lvl="1" algn="ctr" defTabSz="342900"/>
            <a:r>
              <a:rPr lang="en-US" altLang="en-US">
                <a:solidFill>
                  <a:prstClr val="black"/>
                </a:solidFill>
                <a:latin typeface="Calibri"/>
                <a:ea typeface="ヒラギノ角ゴ Pro W3"/>
                <a:cs typeface="ヒラギノ角ゴ Pro W3"/>
              </a:rPr>
              <a:t>Enforcement &amp; prevention data</a:t>
            </a:r>
          </a:p>
        </p:txBody>
      </p:sp>
      <p:sp>
        <p:nvSpPr>
          <p:cNvPr id="9" name="Rectangle 8">
            <a:extLst>
              <a:ext uri="{FF2B5EF4-FFF2-40B4-BE49-F238E27FC236}">
                <a16:creationId xmlns:a16="http://schemas.microsoft.com/office/drawing/2014/main" id="{7072039D-F994-4045-A920-7E930E9A900B}"/>
              </a:ext>
            </a:extLst>
          </p:cNvPr>
          <p:cNvSpPr/>
          <p:nvPr/>
        </p:nvSpPr>
        <p:spPr>
          <a:xfrm>
            <a:off x="3544103" y="4969533"/>
            <a:ext cx="5222909" cy="507831"/>
          </a:xfrm>
          <a:prstGeom prst="rect">
            <a:avLst/>
          </a:prstGeom>
        </p:spPr>
        <p:txBody>
          <a:bodyPr wrap="square" anchor="t">
            <a:spAutoFit/>
          </a:bodyPr>
          <a:lstStyle/>
          <a:p>
            <a:pPr defTabSz="342900"/>
            <a:endParaRPr lang="en-US" altLang="en-US" sz="1350">
              <a:solidFill>
                <a:prstClr val="black"/>
              </a:solidFill>
              <a:latin typeface="Calibri"/>
              <a:ea typeface="ヒラギノ角ゴ Pro W3"/>
              <a:cs typeface="ヒラギノ角ゴ Pro W3"/>
            </a:endParaRPr>
          </a:p>
          <a:p>
            <a:pPr defTabSz="342900"/>
            <a:r>
              <a:rPr lang="en-US" altLang="en-US" sz="1350">
                <a:solidFill>
                  <a:prstClr val="black"/>
                </a:solidFill>
                <a:latin typeface="Calibri"/>
                <a:ea typeface="ヒラギノ角ゴ Pro W3"/>
                <a:cs typeface="ヒラギノ角ゴ Pro W3"/>
              </a:rPr>
              <a:t>Available at: </a:t>
            </a:r>
            <a:r>
              <a:rPr lang="en-US" sz="1350">
                <a:solidFill>
                  <a:prstClr val="black"/>
                </a:solidFill>
                <a:latin typeface="Calibri" pitchFamily="34" charset="0"/>
              </a:rPr>
              <a:t>https://www.stopalcoholabuse.gov</a:t>
            </a:r>
            <a:endParaRPr lang="en-US" altLang="en-US" sz="1350" i="1">
              <a:solidFill>
                <a:prstClr val="black"/>
              </a:solidFill>
              <a:latin typeface="Calibri" pitchFamily="34" charset="0"/>
            </a:endParaRPr>
          </a:p>
        </p:txBody>
      </p:sp>
      <p:sp>
        <p:nvSpPr>
          <p:cNvPr id="2" name="Slide Number Placeholder 1">
            <a:extLst>
              <a:ext uri="{FF2B5EF4-FFF2-40B4-BE49-F238E27FC236}">
                <a16:creationId xmlns:a16="http://schemas.microsoft.com/office/drawing/2014/main" id="{D80DCB65-CA92-471F-9B5E-A56FA0C409C3}"/>
              </a:ext>
            </a:extLst>
          </p:cNvPr>
          <p:cNvSpPr>
            <a:spLocks noGrp="1"/>
          </p:cNvSpPr>
          <p:nvPr>
            <p:ph type="sldNum" sz="quarter" idx="10"/>
          </p:nvPr>
        </p:nvSpPr>
        <p:spPr>
          <a:xfrm>
            <a:off x="11110823" y="6253621"/>
            <a:ext cx="655607" cy="365125"/>
          </a:xfrm>
        </p:spPr>
        <p:txBody>
          <a:bodyPr/>
          <a:lstStyle/>
          <a:p>
            <a:pPr algn="ctr" defTabSz="342900"/>
            <a:fld id="{D07D4089-40B5-457D-927F-16367A53BB79}" type="slidenum">
              <a:rPr lang="en-US">
                <a:solidFill>
                  <a:prstClr val="black">
                    <a:tint val="75000"/>
                  </a:prstClr>
                </a:solidFill>
                <a:latin typeface="Calibri"/>
              </a:rPr>
              <a:pPr algn="ctr" defTabSz="342900"/>
              <a:t>7</a:t>
            </a:fld>
            <a:endParaRPr lang="en-US">
              <a:solidFill>
                <a:prstClr val="black">
                  <a:tint val="75000"/>
                </a:prstClr>
              </a:solidFill>
              <a:latin typeface="Calibri"/>
            </a:endParaRPr>
          </a:p>
        </p:txBody>
      </p:sp>
    </p:spTree>
    <p:extLst>
      <p:ext uri="{BB962C8B-B14F-4D97-AF65-F5344CB8AC3E}">
        <p14:creationId xmlns:p14="http://schemas.microsoft.com/office/powerpoint/2010/main" val="268421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FAE4-9C75-4BBE-85C2-5BD28F1E9769}"/>
              </a:ext>
            </a:extLst>
          </p:cNvPr>
          <p:cNvSpPr>
            <a:spLocks noGrp="1"/>
          </p:cNvSpPr>
          <p:nvPr>
            <p:ph type="title"/>
          </p:nvPr>
        </p:nvSpPr>
        <p:spPr/>
        <p:txBody>
          <a:bodyPr/>
          <a:lstStyle/>
          <a:p>
            <a:r>
              <a:rPr lang="en-US"/>
              <a:t>STOP Act State Performance &amp; Best Practices</a:t>
            </a:r>
          </a:p>
        </p:txBody>
      </p:sp>
      <p:grpSp>
        <p:nvGrpSpPr>
          <p:cNvPr id="14" name="Group 13" descr="SPBP cover">
            <a:extLst>
              <a:ext uri="{FF2B5EF4-FFF2-40B4-BE49-F238E27FC236}">
                <a16:creationId xmlns:a16="http://schemas.microsoft.com/office/drawing/2014/main" id="{1DAD88B8-14E7-494D-BDD1-510E586DC214}"/>
              </a:ext>
            </a:extLst>
          </p:cNvPr>
          <p:cNvGrpSpPr/>
          <p:nvPr/>
        </p:nvGrpSpPr>
        <p:grpSpPr>
          <a:xfrm>
            <a:off x="2215313" y="1657246"/>
            <a:ext cx="4867447" cy="2938727"/>
            <a:chOff x="0" y="0"/>
            <a:chExt cx="5893118" cy="3379788"/>
          </a:xfrm>
        </p:grpSpPr>
        <p:pic>
          <p:nvPicPr>
            <p:cNvPr id="15" name="Picture 14">
              <a:extLst>
                <a:ext uri="{FF2B5EF4-FFF2-40B4-BE49-F238E27FC236}">
                  <a16:creationId xmlns:a16="http://schemas.microsoft.com/office/drawing/2014/main" id="{33594839-B9E2-41BD-BB4A-4F46F9DC90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5316">
              <a:off x="3748088" y="404813"/>
              <a:ext cx="2145030" cy="2974975"/>
            </a:xfrm>
            <a:prstGeom prst="rect">
              <a:avLst/>
            </a:prstGeom>
            <a:noFill/>
            <a:effectLst>
              <a:outerShdw blurRad="50800" dist="38100" dir="2700000" algn="tl" rotWithShape="0">
                <a:prstClr val="black">
                  <a:alpha val="40000"/>
                </a:prstClr>
              </a:outerShdw>
            </a:effectLst>
          </p:spPr>
        </p:pic>
        <p:pic>
          <p:nvPicPr>
            <p:cNvPr id="16" name="Picture 15" descr="Graphical user interface&#10;&#10;Description automatically generated with medium confidence">
              <a:extLst>
                <a:ext uri="{FF2B5EF4-FFF2-40B4-BE49-F238E27FC236}">
                  <a16:creationId xmlns:a16="http://schemas.microsoft.com/office/drawing/2014/main" id="{D6E2FE7A-FEA0-435A-931A-EAB633EC62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5467">
              <a:off x="2128838" y="0"/>
              <a:ext cx="2320290" cy="2974975"/>
            </a:xfrm>
            <a:prstGeom prst="rect">
              <a:avLst/>
            </a:prstGeom>
            <a:effectLst>
              <a:outerShdw blurRad="50800" dist="38100" dir="2700000" algn="tl" rotWithShape="0">
                <a:prstClr val="black">
                  <a:alpha val="40000"/>
                </a:prstClr>
              </a:outerShdw>
            </a:effectLst>
          </p:spPr>
        </p:pic>
        <p:pic>
          <p:nvPicPr>
            <p:cNvPr id="24" name="Picture 23" descr="Map&#10;&#10;Description automatically generated">
              <a:extLst>
                <a:ext uri="{FF2B5EF4-FFF2-40B4-BE49-F238E27FC236}">
                  <a16:creationId xmlns:a16="http://schemas.microsoft.com/office/drawing/2014/main" id="{265549DB-A571-4BDE-AA4D-8A457959FD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3013" y="14288"/>
              <a:ext cx="2263140" cy="2974975"/>
            </a:xfrm>
            <a:prstGeom prst="rect">
              <a:avLst/>
            </a:prstGeom>
            <a:effectLst>
              <a:outerShdw blurRad="50800" dist="38100" dir="2700000" algn="tl" rotWithShape="0">
                <a:prstClr val="black">
                  <a:alpha val="40000"/>
                </a:prstClr>
              </a:outerShdw>
            </a:effectLst>
          </p:spPr>
        </p:pic>
        <p:pic>
          <p:nvPicPr>
            <p:cNvPr id="25" name="Picture 24" descr="Graphical user interface&#10;&#10;Description automatically generated">
              <a:extLst>
                <a:ext uri="{FF2B5EF4-FFF2-40B4-BE49-F238E27FC236}">
                  <a16:creationId xmlns:a16="http://schemas.microsoft.com/office/drawing/2014/main" id="{2C4B5D81-C419-45EB-A25D-D4D4C6B1D0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06158">
              <a:off x="0" y="309563"/>
              <a:ext cx="2298700" cy="2971800"/>
            </a:xfrm>
            <a:prstGeom prst="rect">
              <a:avLst/>
            </a:prstGeom>
            <a:effectLst>
              <a:outerShdw blurRad="50800" dist="38100" dir="2700000" algn="tl" rotWithShape="0">
                <a:prstClr val="black">
                  <a:alpha val="40000"/>
                </a:prstClr>
              </a:outerShdw>
            </a:effectLst>
          </p:spPr>
        </p:pic>
      </p:grpSp>
      <p:sp>
        <p:nvSpPr>
          <p:cNvPr id="12" name="Rectangle 11">
            <a:extLst>
              <a:ext uri="{FF2B5EF4-FFF2-40B4-BE49-F238E27FC236}">
                <a16:creationId xmlns:a16="http://schemas.microsoft.com/office/drawing/2014/main" id="{E92A9B75-2205-4F3B-B334-365724112A04}"/>
              </a:ext>
              <a:ext uri="{C183D7F6-B498-43B3-948B-1728B52AA6E4}">
                <adec:decorative xmlns:adec="http://schemas.microsoft.com/office/drawing/2017/decorative" val="0"/>
              </a:ext>
            </a:extLst>
          </p:cNvPr>
          <p:cNvSpPr/>
          <p:nvPr/>
        </p:nvSpPr>
        <p:spPr>
          <a:xfrm>
            <a:off x="7710855" y="1994063"/>
            <a:ext cx="2620105" cy="553998"/>
          </a:xfrm>
          <a:prstGeom prst="rect">
            <a:avLst/>
          </a:prstGeom>
        </p:spPr>
        <p:txBody>
          <a:bodyPr wrap="square">
            <a:spAutoFit/>
          </a:bodyPr>
          <a:lstStyle/>
          <a:p>
            <a:pPr lvl="0"/>
            <a:r>
              <a:rPr lang="en-US" sz="1500"/>
              <a:t>Evidence-based and promising policies and practices</a:t>
            </a:r>
          </a:p>
        </p:txBody>
      </p:sp>
      <p:sp>
        <p:nvSpPr>
          <p:cNvPr id="13" name="TextBox 12">
            <a:extLst>
              <a:ext uri="{FF2B5EF4-FFF2-40B4-BE49-F238E27FC236}">
                <a16:creationId xmlns:a16="http://schemas.microsoft.com/office/drawing/2014/main" id="{91854B54-F9D4-4925-895C-1C1788D10B90}"/>
              </a:ext>
              <a:ext uri="{C183D7F6-B498-43B3-948B-1728B52AA6E4}">
                <adec:decorative xmlns:adec="http://schemas.microsoft.com/office/drawing/2017/decorative" val="0"/>
              </a:ext>
            </a:extLst>
          </p:cNvPr>
          <p:cNvSpPr txBox="1"/>
          <p:nvPr/>
        </p:nvSpPr>
        <p:spPr>
          <a:xfrm>
            <a:off x="7710855" y="2664152"/>
            <a:ext cx="2409274" cy="1015663"/>
          </a:xfrm>
          <a:prstGeom prst="rect">
            <a:avLst/>
          </a:prstGeom>
          <a:noFill/>
        </p:spPr>
        <p:txBody>
          <a:bodyPr wrap="square" rtlCol="0">
            <a:spAutoFit/>
          </a:bodyPr>
          <a:lstStyle/>
          <a:p>
            <a:pPr lvl="0"/>
            <a:r>
              <a:rPr lang="en-US" sz="1500"/>
              <a:t>Analysis of state survey data on prevention &amp; enforcement activities and expenditures</a:t>
            </a:r>
          </a:p>
        </p:txBody>
      </p:sp>
      <p:sp>
        <p:nvSpPr>
          <p:cNvPr id="17" name="Rectangle 16">
            <a:extLst>
              <a:ext uri="{FF2B5EF4-FFF2-40B4-BE49-F238E27FC236}">
                <a16:creationId xmlns:a16="http://schemas.microsoft.com/office/drawing/2014/main" id="{EE0B011B-B673-478C-8C97-FE42911924D5}"/>
              </a:ext>
              <a:ext uri="{C183D7F6-B498-43B3-948B-1728B52AA6E4}">
                <adec:decorative xmlns:adec="http://schemas.microsoft.com/office/drawing/2017/decorative" val="0"/>
              </a:ext>
            </a:extLst>
          </p:cNvPr>
          <p:cNvSpPr/>
          <p:nvPr/>
        </p:nvSpPr>
        <p:spPr>
          <a:xfrm>
            <a:off x="7710855" y="3837001"/>
            <a:ext cx="2184470" cy="1015663"/>
          </a:xfrm>
          <a:prstGeom prst="rect">
            <a:avLst/>
          </a:prstGeom>
        </p:spPr>
        <p:txBody>
          <a:bodyPr wrap="square">
            <a:spAutoFit/>
          </a:bodyPr>
          <a:lstStyle/>
          <a:p>
            <a:pPr marL="0" lvl="1" defTabSz="342900"/>
            <a:r>
              <a:rPr lang="en-US" altLang="en-US" sz="1500">
                <a:solidFill>
                  <a:prstClr val="black"/>
                </a:solidFill>
                <a:latin typeface="Calibri"/>
                <a:ea typeface="ヒラギノ角ゴ Pro W3"/>
                <a:cs typeface="ヒラギノ角ゴ Pro W3"/>
              </a:rPr>
              <a:t>States’ performance on 9 underage drinking prevention &amp; treatment measures</a:t>
            </a:r>
          </a:p>
        </p:txBody>
      </p:sp>
      <p:sp>
        <p:nvSpPr>
          <p:cNvPr id="18" name="Rectangle 17">
            <a:extLst>
              <a:ext uri="{FF2B5EF4-FFF2-40B4-BE49-F238E27FC236}">
                <a16:creationId xmlns:a16="http://schemas.microsoft.com/office/drawing/2014/main" id="{2B942FE6-27C1-4539-B945-343EF9677E2B}"/>
              </a:ext>
              <a:ext uri="{C183D7F6-B498-43B3-948B-1728B52AA6E4}">
                <adec:decorative xmlns:adec="http://schemas.microsoft.com/office/drawing/2017/decorative" val="0"/>
              </a:ext>
            </a:extLst>
          </p:cNvPr>
          <p:cNvSpPr/>
          <p:nvPr/>
        </p:nvSpPr>
        <p:spPr>
          <a:xfrm>
            <a:off x="4073184" y="4975858"/>
            <a:ext cx="5222909" cy="507831"/>
          </a:xfrm>
          <a:prstGeom prst="rect">
            <a:avLst/>
          </a:prstGeom>
        </p:spPr>
        <p:txBody>
          <a:bodyPr wrap="square" anchor="t">
            <a:spAutoFit/>
          </a:bodyPr>
          <a:lstStyle/>
          <a:p>
            <a:pPr defTabSz="342900"/>
            <a:endParaRPr lang="en-US" altLang="en-US" sz="1350">
              <a:solidFill>
                <a:prstClr val="black"/>
              </a:solidFill>
              <a:latin typeface="Calibri"/>
              <a:ea typeface="ヒラギノ角ゴ Pro W3"/>
              <a:cs typeface="ヒラギノ角ゴ Pro W3"/>
            </a:endParaRPr>
          </a:p>
          <a:p>
            <a:pPr defTabSz="342900"/>
            <a:r>
              <a:rPr lang="en-US" altLang="en-US" sz="1350">
                <a:solidFill>
                  <a:prstClr val="black"/>
                </a:solidFill>
                <a:latin typeface="Calibri"/>
                <a:ea typeface="ヒラギノ角ゴ Pro W3"/>
                <a:cs typeface="ヒラギノ角ゴ Pro W3"/>
              </a:rPr>
              <a:t>Available at: </a:t>
            </a:r>
            <a:r>
              <a:rPr lang="en-US" sz="1350">
                <a:solidFill>
                  <a:prstClr val="black"/>
                </a:solidFill>
                <a:latin typeface="Calibri" pitchFamily="34" charset="0"/>
              </a:rPr>
              <a:t>https://www.stopalcoholabuse.gov</a:t>
            </a:r>
            <a:endParaRPr lang="en-US" altLang="en-US" sz="1350" i="1">
              <a:solidFill>
                <a:prstClr val="black"/>
              </a:solidFill>
              <a:latin typeface="Calibri" pitchFamily="34" charset="0"/>
            </a:endParaRPr>
          </a:p>
        </p:txBody>
      </p:sp>
      <p:sp>
        <p:nvSpPr>
          <p:cNvPr id="2" name="Slide Number Placeholder 1">
            <a:extLst>
              <a:ext uri="{FF2B5EF4-FFF2-40B4-BE49-F238E27FC236}">
                <a16:creationId xmlns:a16="http://schemas.microsoft.com/office/drawing/2014/main" id="{500E53A0-E4C0-4761-917D-077BCE0157E0}"/>
              </a:ext>
            </a:extLst>
          </p:cNvPr>
          <p:cNvSpPr>
            <a:spLocks noGrp="1"/>
          </p:cNvSpPr>
          <p:nvPr>
            <p:ph type="sldNum" sz="quarter" idx="10"/>
          </p:nvPr>
        </p:nvSpPr>
        <p:spPr>
          <a:xfrm>
            <a:off x="10944045" y="6293090"/>
            <a:ext cx="638355" cy="365125"/>
          </a:xfrm>
        </p:spPr>
        <p:txBody>
          <a:bodyPr/>
          <a:lstStyle/>
          <a:p>
            <a:pPr algn="ctr" defTabSz="342900"/>
            <a:fld id="{D07D4089-40B5-457D-927F-16367A53BB79}" type="slidenum">
              <a:rPr lang="en-US">
                <a:solidFill>
                  <a:prstClr val="black">
                    <a:tint val="75000"/>
                  </a:prstClr>
                </a:solidFill>
                <a:latin typeface="Calibri"/>
              </a:rPr>
              <a:pPr algn="ctr" defTabSz="342900"/>
              <a:t>8</a:t>
            </a:fld>
            <a:endParaRPr lang="en-US">
              <a:solidFill>
                <a:prstClr val="black">
                  <a:tint val="75000"/>
                </a:prstClr>
              </a:solidFill>
              <a:latin typeface="Calibri"/>
            </a:endParaRPr>
          </a:p>
        </p:txBody>
      </p:sp>
    </p:spTree>
    <p:extLst>
      <p:ext uri="{BB962C8B-B14F-4D97-AF65-F5344CB8AC3E}">
        <p14:creationId xmlns:p14="http://schemas.microsoft.com/office/powerpoint/2010/main" val="94504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sz="2900"/>
              <a:t>State Reports – Overview</a:t>
            </a:r>
          </a:p>
        </p:txBody>
      </p:sp>
      <p:pic>
        <p:nvPicPr>
          <p:cNvPr id="14" name="Picture 13" descr="Alabama state profile">
            <a:extLst>
              <a:ext uri="{FF2B5EF4-FFF2-40B4-BE49-F238E27FC236}">
                <a16:creationId xmlns:a16="http://schemas.microsoft.com/office/drawing/2014/main" id="{519941AF-8BE8-4E48-82AF-1ECAC41EDAE7}"/>
              </a:ext>
            </a:extLst>
          </p:cNvPr>
          <p:cNvPicPr>
            <a:picLocks noChangeAspect="1"/>
          </p:cNvPicPr>
          <p:nvPr/>
        </p:nvPicPr>
        <p:blipFill rotWithShape="1">
          <a:blip r:embed="rId3"/>
          <a:srcRect b="20011"/>
          <a:stretch/>
        </p:blipFill>
        <p:spPr>
          <a:xfrm>
            <a:off x="1629450" y="920031"/>
            <a:ext cx="5430170" cy="5659504"/>
          </a:xfrm>
          <a:prstGeom prst="rect">
            <a:avLst/>
          </a:prstGeom>
          <a:effectLst/>
        </p:spPr>
      </p:pic>
      <p:sp>
        <p:nvSpPr>
          <p:cNvPr id="25" name="Right Bracket 24" descr="Bracket">
            <a:extLst>
              <a:ext uri="{FF2B5EF4-FFF2-40B4-BE49-F238E27FC236}">
                <a16:creationId xmlns:a16="http://schemas.microsoft.com/office/drawing/2014/main" id="{89442650-A56A-4D9E-855D-AC0B29D3A212}"/>
              </a:ext>
              <a:ext uri="{C183D7F6-B498-43B3-948B-1728B52AA6E4}">
                <adec:decorative xmlns:adec="http://schemas.microsoft.com/office/drawing/2017/decorative" val="0"/>
              </a:ext>
            </a:extLst>
          </p:cNvPr>
          <p:cNvSpPr/>
          <p:nvPr/>
        </p:nvSpPr>
        <p:spPr>
          <a:xfrm>
            <a:off x="7071048" y="3019425"/>
            <a:ext cx="673768" cy="492232"/>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Arrow Connector 23" descr="Arrow">
            <a:extLst>
              <a:ext uri="{FF2B5EF4-FFF2-40B4-BE49-F238E27FC236}">
                <a16:creationId xmlns:a16="http://schemas.microsoft.com/office/drawing/2014/main" id="{83A3DEB0-E465-431E-9BEE-1960E5BD287B}"/>
              </a:ext>
              <a:ext uri="{C183D7F6-B498-43B3-948B-1728B52AA6E4}">
                <adec:decorative xmlns:adec="http://schemas.microsoft.com/office/drawing/2017/decorative" val="0"/>
              </a:ext>
            </a:extLst>
          </p:cNvPr>
          <p:cNvCxnSpPr>
            <a:cxnSpLocks/>
          </p:cNvCxnSpPr>
          <p:nvPr/>
        </p:nvCxnSpPr>
        <p:spPr>
          <a:xfrm flipH="1">
            <a:off x="7959793" y="3256878"/>
            <a:ext cx="49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F602336F-57F1-4576-97CC-AFEBD54447CF}"/>
              </a:ext>
              <a:ext uri="{C183D7F6-B498-43B3-948B-1728B52AA6E4}">
                <adec:decorative xmlns:adec="http://schemas.microsoft.com/office/drawing/2017/decorative" val="0"/>
              </a:ext>
            </a:extLst>
          </p:cNvPr>
          <p:cNvSpPr txBox="1"/>
          <p:nvPr/>
        </p:nvSpPr>
        <p:spPr>
          <a:xfrm>
            <a:off x="8672472" y="3080875"/>
            <a:ext cx="1687829" cy="369332"/>
          </a:xfrm>
          <a:prstGeom prst="rect">
            <a:avLst/>
          </a:prstGeom>
          <a:noFill/>
        </p:spPr>
        <p:txBody>
          <a:bodyPr wrap="square" rtlCol="0">
            <a:spAutoFit/>
          </a:bodyPr>
          <a:lstStyle/>
          <a:p>
            <a:pPr marL="0" lvl="1" indent="4763"/>
            <a:r>
              <a:rPr lang="en-US"/>
              <a:t>Population data</a:t>
            </a:r>
          </a:p>
        </p:txBody>
      </p:sp>
      <p:sp>
        <p:nvSpPr>
          <p:cNvPr id="27" name="Right Bracket 26" descr="Bracket">
            <a:extLst>
              <a:ext uri="{FF2B5EF4-FFF2-40B4-BE49-F238E27FC236}">
                <a16:creationId xmlns:a16="http://schemas.microsoft.com/office/drawing/2014/main" id="{ECEA9028-9AD6-4993-A2D2-3A06D86E2F0F}"/>
              </a:ext>
              <a:ext uri="{C183D7F6-B498-43B3-948B-1728B52AA6E4}">
                <adec:decorative xmlns:adec="http://schemas.microsoft.com/office/drawing/2017/decorative" val="0"/>
              </a:ext>
            </a:extLst>
          </p:cNvPr>
          <p:cNvSpPr/>
          <p:nvPr/>
        </p:nvSpPr>
        <p:spPr>
          <a:xfrm>
            <a:off x="7069965" y="3733034"/>
            <a:ext cx="685195" cy="2681544"/>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Arrow Connector 25" descr="Arrow">
            <a:extLst>
              <a:ext uri="{FF2B5EF4-FFF2-40B4-BE49-F238E27FC236}">
                <a16:creationId xmlns:a16="http://schemas.microsoft.com/office/drawing/2014/main" id="{DF967D30-7442-466F-B19D-B7942CABC701}"/>
              </a:ext>
              <a:ext uri="{C183D7F6-B498-43B3-948B-1728B52AA6E4}">
                <adec:decorative xmlns:adec="http://schemas.microsoft.com/office/drawing/2017/decorative" val="0"/>
              </a:ext>
            </a:extLst>
          </p:cNvPr>
          <p:cNvCxnSpPr>
            <a:cxnSpLocks/>
          </p:cNvCxnSpPr>
          <p:nvPr/>
        </p:nvCxnSpPr>
        <p:spPr>
          <a:xfrm flipH="1">
            <a:off x="7959793" y="5073806"/>
            <a:ext cx="49770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30AA703-511D-4E57-AE4A-7B15FF09570A}"/>
              </a:ext>
              <a:ext uri="{C183D7F6-B498-43B3-948B-1728B52AA6E4}">
                <adec:decorative xmlns:adec="http://schemas.microsoft.com/office/drawing/2017/decorative" val="0"/>
              </a:ext>
            </a:extLst>
          </p:cNvPr>
          <p:cNvSpPr txBox="1"/>
          <p:nvPr/>
        </p:nvSpPr>
        <p:spPr>
          <a:xfrm>
            <a:off x="8672472" y="4750640"/>
            <a:ext cx="2169699" cy="646331"/>
          </a:xfrm>
          <a:prstGeom prst="rect">
            <a:avLst/>
          </a:prstGeom>
          <a:noFill/>
        </p:spPr>
        <p:txBody>
          <a:bodyPr wrap="square" rtlCol="0">
            <a:spAutoFit/>
          </a:bodyPr>
          <a:lstStyle/>
          <a:p>
            <a:pPr marL="0" lvl="1"/>
            <a:r>
              <a:rPr lang="en-US"/>
              <a:t>Adult and underage drinking rates</a:t>
            </a:r>
          </a:p>
        </p:txBody>
      </p:sp>
      <p:sp>
        <p:nvSpPr>
          <p:cNvPr id="22" name="Slide Number Placeholder 2">
            <a:extLst>
              <a:ext uri="{FF2B5EF4-FFF2-40B4-BE49-F238E27FC236}">
                <a16:creationId xmlns:a16="http://schemas.microsoft.com/office/drawing/2014/main" id="{AB040110-3B3B-44C2-817F-F4CAFAEED161}"/>
              </a:ext>
              <a:ext uri="{C183D7F6-B498-43B3-948B-1728B52AA6E4}">
                <adec:decorative xmlns:adec="http://schemas.microsoft.com/office/drawing/2017/decorative" val="0"/>
              </a:ext>
            </a:extLst>
          </p:cNvPr>
          <p:cNvSpPr txBox="1">
            <a:spLocks/>
          </p:cNvSpPr>
          <p:nvPr/>
        </p:nvSpPr>
        <p:spPr>
          <a:xfrm>
            <a:off x="10278178" y="6477301"/>
            <a:ext cx="389823" cy="365125"/>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07D4089-40B5-457D-927F-16367A53BB79}" type="slidenum">
              <a:rPr lang="en-US"/>
              <a:pPr/>
              <a:t>9</a:t>
            </a:fld>
            <a:endParaRPr lang="en-US"/>
          </a:p>
        </p:txBody>
      </p:sp>
    </p:spTree>
    <p:extLst>
      <p:ext uri="{BB962C8B-B14F-4D97-AF65-F5344CB8AC3E}">
        <p14:creationId xmlns:p14="http://schemas.microsoft.com/office/powerpoint/2010/main" val="1230786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FA799AFD2924C8F00E4B2B9008EDA" ma:contentTypeVersion="22" ma:contentTypeDescription="Create a new document." ma:contentTypeScope="" ma:versionID="8ebe4e328c59219e90a60f001e51e194">
  <xsd:schema xmlns:xsd="http://www.w3.org/2001/XMLSchema" xmlns:xs="http://www.w3.org/2001/XMLSchema" xmlns:p="http://schemas.microsoft.com/office/2006/metadata/properties" xmlns:ns1="http://schemas.microsoft.com/sharepoint/v3" xmlns:ns2="1cda6fe1-b42e-401d-8bee-f663fee129d3" xmlns:ns3="699fee56-ac91-4301-b486-e7839e988cb4" targetNamespace="http://schemas.microsoft.com/office/2006/metadata/properties" ma:root="true" ma:fieldsID="1fd14d964b023a38e46798a7cb36b66a" ns1:_="" ns2:_="" ns3:_="">
    <xsd:import namespace="http://schemas.microsoft.com/sharepoint/v3"/>
    <xsd:import namespace="1cda6fe1-b42e-401d-8bee-f663fee129d3"/>
    <xsd:import namespace="699fee56-ac91-4301-b486-e7839e988c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1:_ip_UnifiedCompliancePolicyProperties" minOccurs="0"/>
                <xsd:element ref="ns1:_ip_UnifiedCompliancePolicyUIAction"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da6fe1-b42e-401d-8bee-f663fee12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9fee56-ac91-4301-b486-e7839e988c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a77f07-1930-442c-8b0e-065f74575fd6}" ma:internalName="TaxCatchAll" ma:showField="CatchAllData" ma:web="699fee56-ac91-4301-b486-e7839e988c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99fee56-ac91-4301-b486-e7839e988cb4">
      <UserInfo>
        <DisplayName>Robert Vincent</DisplayName>
        <AccountId>11</AccountId>
        <AccountType/>
      </UserInfo>
      <UserInfo>
        <DisplayName>Nadal, Nelia (SAMHSA/CSAP)</DisplayName>
        <AccountId>34</AccountId>
        <AccountType/>
      </UserInfo>
      <UserInfo>
        <DisplayName>Carol Cannon</DisplayName>
        <AccountId>16</AccountId>
        <AccountType/>
      </UserInfo>
      <UserInfo>
        <DisplayName>Elyse Grossman</DisplayName>
        <AccountId>32</AccountId>
        <AccountType/>
      </UserInfo>
      <UserInfo>
        <DisplayName>Andrew Herron-Venancio</DisplayName>
        <AccountId>55</AccountId>
        <AccountType/>
      </UserInfo>
    </SharedWithUsers>
    <_ip_UnifiedCompliancePolicyUIAction xmlns="http://schemas.microsoft.com/sharepoint/v3" xsi:nil="true"/>
    <TaxCatchAll xmlns="699fee56-ac91-4301-b486-e7839e988cb4" xsi:nil="true"/>
    <_ip_UnifiedCompliancePolicyProperties xmlns="http://schemas.microsoft.com/sharepoint/v3" xsi:nil="true"/>
    <lcf76f155ced4ddcb4097134ff3c332f xmlns="1cda6fe1-b42e-401d-8bee-f663fee129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EE9880-32D3-4B8C-93D6-56CF5D067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da6fe1-b42e-401d-8bee-f663fee129d3"/>
    <ds:schemaRef ds:uri="699fee56-ac91-4301-b486-e7839e988c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B4CCCB-F68A-4847-8650-1C4E92953A3B}">
  <ds:schemaRefs>
    <ds:schemaRef ds:uri="http://schemas.microsoft.com/sharepoint/v3/contenttype/forms"/>
  </ds:schemaRefs>
</ds:datastoreItem>
</file>

<file path=customXml/itemProps3.xml><?xml version="1.0" encoding="utf-8"?>
<ds:datastoreItem xmlns:ds="http://schemas.openxmlformats.org/officeDocument/2006/customXml" ds:itemID="{D724B1BD-77A9-4768-A23D-21880EA48C8E}">
  <ds:schemaRefs>
    <ds:schemaRef ds:uri="1075b9a2-9ea3-4668-ae29-197be7d630d0"/>
    <ds:schemaRef ds:uri="e91ca93f-fbea-4fca-9197-8d8e24ad07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699fee56-ac91-4301-b486-e7839e988cb4"/>
    <ds:schemaRef ds:uri="1cda6fe1-b42e-401d-8bee-f663fee129d3"/>
  </ds:schemaRefs>
</ds:datastoreItem>
</file>

<file path=docProps/app.xml><?xml version="1.0" encoding="utf-8"?>
<Properties xmlns="http://schemas.openxmlformats.org/officeDocument/2006/extended-properties" xmlns:vt="http://schemas.openxmlformats.org/officeDocument/2006/docPropsVTypes">
  <TotalTime>0</TotalTime>
  <Words>4510</Words>
  <Application>Microsoft Office PowerPoint</Application>
  <PresentationFormat>Widescreen</PresentationFormat>
  <Paragraphs>478</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Report to Congress on the Prevention and Reduction of Underage Drinking</vt:lpstr>
      <vt:lpstr>The Sober Truth on Preventing Underage Drinking Act </vt:lpstr>
      <vt:lpstr>The Sober Truth on Preventing Underage Drinking Act, continued  </vt:lpstr>
      <vt:lpstr>Coordinated Federal Approach</vt:lpstr>
      <vt:lpstr>Data on Prevalence &amp; Patterns of Underage Drinking</vt:lpstr>
      <vt:lpstr>STOP Act Annual Report to Congress</vt:lpstr>
      <vt:lpstr>STOP Act State Reports</vt:lpstr>
      <vt:lpstr>STOP Act State Performance &amp; Best Practices</vt:lpstr>
      <vt:lpstr>State Reports – Overview</vt:lpstr>
      <vt:lpstr>State Reports – Policies, Programs, and Practices</vt:lpstr>
      <vt:lpstr>State Reports – State Survey</vt:lpstr>
      <vt:lpstr>Alabama State Report</vt:lpstr>
      <vt:lpstr>Alabama State Profile</vt:lpstr>
      <vt:lpstr>Alabama and U.S. - Past Month Underage Alcohol Use</vt:lpstr>
      <vt:lpstr>Alabama Underage False IDs Policy</vt:lpstr>
      <vt:lpstr>All States - Underage False IDs Policy</vt:lpstr>
      <vt:lpstr>Alabama “Use/Lose” Policy</vt:lpstr>
      <vt:lpstr>All States - “Use/Lose” Policy</vt:lpstr>
      <vt:lpstr>Alabama Minimum Age for Alcohol Servers Policy</vt:lpstr>
      <vt:lpstr>All States - Minimum Age for Alcohol Servers Policy</vt:lpstr>
      <vt:lpstr>Alabama Enforcement – State Compliance Checks</vt:lpstr>
      <vt:lpstr>All States Enforcement – State Compliance Checks</vt:lpstr>
      <vt:lpstr>Alabama Enforcement – Compliance Check Failure Rates</vt:lpstr>
      <vt:lpstr>All States Enforcement – Compliance Check Failure Rates</vt:lpstr>
      <vt:lpstr>Alabama and All States Enforcement  – Sanctions/Fines</vt:lpstr>
      <vt:lpstr>Alabama State System for Prevention and Treatment</vt:lpstr>
      <vt:lpstr>Alabama Best Practice Standards</vt:lpstr>
      <vt:lpstr>Alabama Underage Drinking Prevention Programs</vt:lpstr>
      <vt:lpstr>Alabama Underage Drinking Prevention Programs, continued</vt:lpstr>
      <vt:lpstr>Alabama Interagency Governmental Committee</vt:lpstr>
      <vt:lpstr>All States: Interagency Governmental Committee</vt:lpstr>
      <vt:lpstr>Alabama: Expenditures for Prevention of Underage Drinking</vt:lpstr>
      <vt:lpstr>Alabama:  Prevention and Treatment Funding and Priorities</vt:lpstr>
      <vt:lpstr>For Further Information:</vt:lpstr>
      <vt:lpstr>Substance Abuse and Mental Health Services Administration (SAMHSA)</vt:lpstr>
    </vt:vector>
  </TitlesOfParts>
  <Company>Crosby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Loffler</dc:creator>
  <cp:lastModifiedBy>Elizabeth Dahl</cp:lastModifiedBy>
  <cp:revision>3</cp:revision>
  <dcterms:created xsi:type="dcterms:W3CDTF">2018-02-20T15:28:46Z</dcterms:created>
  <dcterms:modified xsi:type="dcterms:W3CDTF">2022-12-16T02:33:04Z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0x010100980FA799AFD2924C8F00E4B2B9008EDA</vt:lpwstr>
  </property>
  <property fmtid="{D5CDD505-2E9C-101B-9397-08002B2CF9AE}" pid="3" name="AuthorIds_UIVersion_5120">
    <vt:lpwstr>16</vt:lpwstr>
  </property>
</Properties>
</file>